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63.xml" ContentType="application/vnd.openxmlformats-officedocument.presentationml.slide+xml"/>
  <Override PartName="/ppt/slides/slide62.xml" ContentType="application/vnd.openxmlformats-officedocument.presentationml.slide+xml"/>
  <Override PartName="/ppt/slides/slide26.xml" ContentType="application/vnd.openxmlformats-officedocument.presentationml.slide+xml"/>
  <Override PartName="/ppt/slides/slide25.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22.xml" ContentType="application/vnd.openxmlformats-officedocument.presentationml.slide+xml"/>
  <Override PartName="/ppt/slides/slide21.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7.xml" ContentType="application/vnd.openxmlformats-officedocument.presentationml.slide+xml"/>
  <Override PartName="/ppt/slides/slide36.xml" ContentType="application/vnd.openxmlformats-officedocument.presentationml.slide+xml"/>
  <Override PartName="/ppt/slides/slide35.xml" ContentType="application/vnd.openxmlformats-officedocument.presentationml.slide+xml"/>
  <Override PartName="/ppt/slides/slide34.xml" ContentType="application/vnd.openxmlformats-officedocument.presentationml.slide+xml"/>
  <Override PartName="/ppt/slides/slide33.xml" ContentType="application/vnd.openxmlformats-officedocument.presentationml.slide+xml"/>
  <Override PartName="/ppt/slides/slide32.xml" ContentType="application/vnd.openxmlformats-officedocument.presentationml.slide+xml"/>
  <Override PartName="/ppt/slides/slide31.xml" ContentType="application/vnd.openxmlformats-officedocument.presentationml.slide+xml"/>
  <Override PartName="/ppt/slides/slide20.xml" ContentType="application/vnd.openxmlformats-officedocument.presentationml.slide+xml"/>
  <Override PartName="/ppt/slides/slide19.xml" ContentType="application/vnd.openxmlformats-officedocument.presentationml.slide+xml"/>
  <Override PartName="/ppt/slides/slide18.xml" ContentType="application/vnd.openxmlformats-officedocument.presentationml.slide+xml"/>
  <Override PartName="/ppt/slides/slide7.xml" ContentType="application/vnd.openxmlformats-officedocument.presentationml.slide+xml"/>
  <Override PartName="/ppt/slides/slide6.xml" ContentType="application/vnd.openxmlformats-officedocument.presentationml.slide+xml"/>
  <Override PartName="/ppt/slides/slide5.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2.xml" ContentType="application/vnd.openxmlformats-officedocument.presentationml.slide+xml"/>
  <Override PartName="/ppt/slides/slide1.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7.xml" ContentType="application/vnd.openxmlformats-officedocument.presentationml.slide+xml"/>
  <Override PartName="/ppt/slides/slide16.xml" ContentType="application/vnd.openxmlformats-officedocument.presentationml.slide+xml"/>
  <Override PartName="/ppt/slides/slide15.xml" ContentType="application/vnd.openxmlformats-officedocument.presentationml.slide+xml"/>
  <Override PartName="/ppt/slides/slide14.xml" ContentType="application/vnd.openxmlformats-officedocument.presentationml.slide+xml"/>
  <Override PartName="/ppt/slides/slide13.xml" ContentType="application/vnd.openxmlformats-officedocument.presentationml.slide+xml"/>
  <Override PartName="/ppt/slides/slide12.xml" ContentType="application/vnd.openxmlformats-officedocument.presentationml.slide+xml"/>
  <Override PartName="/ppt/slides/slide11.xml" ContentType="application/vnd.openxmlformats-officedocument.presentationml.slide+xml"/>
  <Override PartName="/ppt/slides/slide38.xml" ContentType="application/vnd.openxmlformats-officedocument.presentationml.slide+xml"/>
  <Override PartName="/ppt/slides/slide27.xml" ContentType="application/vnd.openxmlformats-officedocument.presentationml.slide+xml"/>
  <Override PartName="/ppt/slides/slide61.xml" ContentType="application/vnd.openxmlformats-officedocument.presentationml.slide+xml"/>
  <Override PartName="/ppt/slides/slide65.xml" ContentType="application/vnd.openxmlformats-officedocument.presentationml.slide+xml"/>
  <Override PartName="/ppt/slides/slide54.xml" ContentType="application/vnd.openxmlformats-officedocument.presentationml.slide+xml"/>
  <Override PartName="/ppt/slides/slide53.xml" ContentType="application/vnd.openxmlformats-officedocument.presentationml.slide+xml"/>
  <Override PartName="/ppt/slides/slide64.xml" ContentType="application/vnd.openxmlformats-officedocument.presentationml.slide+xml"/>
  <Override PartName="/ppt/slides/slide52.xml" ContentType="application/vnd.openxmlformats-officedocument.presentationml.slide+xml"/>
  <Override PartName="/ppt/slides/slide51.xml" ContentType="application/vnd.openxmlformats-officedocument.presentationml.slide+xml"/>
  <Override PartName="/ppt/slides/slide69.xml" ContentType="application/vnd.openxmlformats-officedocument.presentationml.slide+xml"/>
  <Override PartName="/ppt/slides/slide55.xml" ContentType="application/vnd.openxmlformats-officedocument.presentationml.slide+xml"/>
  <Override PartName="/ppt/slides/slide39.xml" ContentType="application/vnd.openxmlformats-officedocument.presentationml.slide+xml"/>
  <Override PartName="/ppt/slides/slide66.xml" ContentType="application/vnd.openxmlformats-officedocument.presentationml.slide+xml"/>
  <Override PartName="/ppt/slides/slide60.xml" ContentType="application/vnd.openxmlformats-officedocument.presentationml.slide+xml"/>
  <Override PartName="/ppt/slides/slide59.xml" ContentType="application/vnd.openxmlformats-officedocument.presentationml.slide+xml"/>
  <Override PartName="/ppt/slides/slide68.xml" ContentType="application/vnd.openxmlformats-officedocument.presentationml.slide+xml"/>
  <Override PartName="/ppt/slides/slide58.xml" ContentType="application/vnd.openxmlformats-officedocument.presentationml.slide+xml"/>
  <Override PartName="/ppt/slides/slide57.xml" ContentType="application/vnd.openxmlformats-officedocument.presentationml.slide+xml"/>
  <Override PartName="/ppt/slides/slide67.xml" ContentType="application/vnd.openxmlformats-officedocument.presentationml.slide+xml"/>
  <Override PartName="/ppt/slides/slide56.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42.xml" ContentType="application/vnd.openxmlformats-officedocument.presentationml.slide+xml"/>
  <Override PartName="/ppt/slides/slide46.xml" ContentType="application/vnd.openxmlformats-officedocument.presentationml.slide+xml"/>
  <Override PartName="/ppt/slides/slide43.xml" ContentType="application/vnd.openxmlformats-officedocument.presentationml.slide+xml"/>
  <Override PartName="/ppt/slides/slide41.xml" ContentType="application/vnd.openxmlformats-officedocument.presentationml.slide+xml"/>
  <Override PartName="/ppt/slides/slide45.xml" ContentType="application/vnd.openxmlformats-officedocument.presentationml.slide+xml"/>
  <Override PartName="/ppt/slides/slide48.xml" ContentType="application/vnd.openxmlformats-officedocument.presentationml.slide+xml"/>
  <Override PartName="/ppt/slides/slide40.xml" ContentType="application/vnd.openxmlformats-officedocument.presentationml.slide+xml"/>
  <Override PartName="/ppt/slides/slide44.xml" ContentType="application/vnd.openxmlformats-officedocument.presentationml.slide+xml"/>
  <Override PartName="/ppt/slides/slide47.xml" ContentType="application/vnd.openxmlformats-officedocument.presentationml.slide+xml"/>
  <Override PartName="/ppt/notesSlides/notesSlide36.xml" ContentType="application/vnd.openxmlformats-officedocument.presentationml.notesSlide+xml"/>
  <Override PartName="/ppt/notesSlides/notesSlide34.xml" ContentType="application/vnd.openxmlformats-officedocument.presentationml.notesSlide+xml"/>
  <Override PartName="/ppt/notesSlides/notesSlide42.xml" ContentType="application/vnd.openxmlformats-officedocument.presentationml.notesSlide+xml"/>
  <Override PartName="/ppt/notesSlides/notesSlide60.xml" ContentType="application/vnd.openxmlformats-officedocument.presentationml.notesSlide+xml"/>
  <Override PartName="/ppt/notesSlides/notesSlide35.xml" ContentType="application/vnd.openxmlformats-officedocument.presentationml.notesSlide+xml"/>
  <Override PartName="/ppt/notesSlides/notesSlide40.xml" ContentType="application/vnd.openxmlformats-officedocument.presentationml.notesSlide+xml"/>
  <Override PartName="/ppt/notesSlides/notesSlide38.xml" ContentType="application/vnd.openxmlformats-officedocument.presentationml.notesSlide+xml"/>
  <Override PartName="/ppt/notesSlides/notesSlide37.xml" ContentType="application/vnd.openxmlformats-officedocument.presentationml.notesSlide+xml"/>
  <Override PartName="/ppt/notesSlides/notesSlide39.xml" ContentType="application/vnd.openxmlformats-officedocument.presentationml.notesSlide+xml"/>
  <Override PartName="/ppt/notesSlides/notesSlide41.xml" ContentType="application/vnd.openxmlformats-officedocument.presentationml.notesSlide+xml"/>
  <Override PartName="/ppt/notesSlides/notesSlide47.xml" ContentType="application/vnd.openxmlformats-officedocument.presentationml.notesSlide+xml"/>
  <Override PartName="/ppt/notesSlides/notesSlide43.xml" ContentType="application/vnd.openxmlformats-officedocument.presentationml.notesSlide+xml"/>
  <Override PartName="/ppt/notesSlides/notesSlide63.xml" ContentType="application/vnd.openxmlformats-officedocument.presentationml.notesSlide+xml"/>
  <Override PartName="/ppt/notesSlides/notesSlide55.xml" ContentType="application/vnd.openxmlformats-officedocument.presentationml.notesSlide+xml"/>
  <Override PartName="/ppt/notesSlides/notesSlide64.xml" ContentType="application/vnd.openxmlformats-officedocument.presentationml.notesSlide+xml"/>
  <Override PartName="/ppt/notesSlides/notesSlide54.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62.xml" ContentType="application/vnd.openxmlformats-officedocument.presentationml.notesSlide+xml"/>
  <Override PartName="/ppt/notesSlides/notesSlide61.xml" ContentType="application/vnd.openxmlformats-officedocument.presentationml.notesSlide+xml"/>
  <Override PartName="/ppt/notesSlides/notesSlide59.xml" ContentType="application/vnd.openxmlformats-officedocument.presentationml.notesSlide+xml"/>
  <Override PartName="/ppt/slideMasters/slideMaster1.xml" ContentType="application/vnd.openxmlformats-officedocument.presentationml.slideMaster+xml"/>
  <Override PartName="/ppt/notesSlides/notesSlide58.xml" ContentType="application/vnd.openxmlformats-officedocument.presentationml.notesSlide+xml"/>
  <Override PartName="/ppt/notesSlides/notesSlide65.xml" ContentType="application/vnd.openxmlformats-officedocument.presentationml.notesSlide+xml"/>
  <Override PartName="/ppt/notesSlides/notesSlide53.xml" ContentType="application/vnd.openxmlformats-officedocument.presentationml.notesSlide+xml"/>
  <Override PartName="/ppt/notesSlides/notesSlide52.xml" ContentType="application/vnd.openxmlformats-officedocument.presentationml.notesSlide+xml"/>
  <Override PartName="/ppt/notesSlides/notesSlide69.xml" ContentType="application/vnd.openxmlformats-officedocument.presentationml.notesSlide+xml"/>
  <Override PartName="/ppt/notesSlides/notesSlide46.xml" ContentType="application/vnd.openxmlformats-officedocument.presentationml.notesSlide+xml"/>
  <Override PartName="/ppt/notesSlides/notesSlide45.xml" ContentType="application/vnd.openxmlformats-officedocument.presentationml.notesSlide+xml"/>
  <Override PartName="/ppt/notesSlides/notesSlide44.xml" ContentType="application/vnd.openxmlformats-officedocument.presentationml.notesSlide+xml"/>
  <Override PartName="/ppt/notesSlides/notesSlide68.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66.xml" ContentType="application/vnd.openxmlformats-officedocument.presentationml.notesSlide+xml"/>
  <Override PartName="/ppt/notesSlides/notesSlide51.xml" ContentType="application/vnd.openxmlformats-officedocument.presentationml.notesSlide+xml"/>
  <Override PartName="/ppt/notesSlides/notesSlide50.xml" ContentType="application/vnd.openxmlformats-officedocument.presentationml.notesSlide+xml"/>
  <Override PartName="/ppt/notesSlides/notesSlide67.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8.xml" ContentType="application/vnd.openxmlformats-officedocument.presentationml.notesSlide+xml"/>
  <Override PartName="/ppt/notesSlides/notesSlide7.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5.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4.xml" ContentType="application/vnd.openxmlformats-officedocument.presentationml.notesSlide+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3.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notesSlides/notesSlide18.xml" ContentType="application/vnd.openxmlformats-officedocument.presentationml.notesSlide+xml"/>
  <Override PartName="/ppt/notesSlides/notesSlide28.xml" ContentType="application/vnd.openxmlformats-officedocument.presentationml.notesSlide+xml"/>
  <Override PartName="/ppt/notesSlides/notesSlide27.xml" ContentType="application/vnd.openxmlformats-officedocument.presentationml.notesSlide+xml"/>
  <Override PartName="/ppt/notesSlides/notesSlide26.xml" ContentType="application/vnd.openxmlformats-officedocument.presentationml.notesSlide+xml"/>
  <Override PartName="/ppt/notesSlides/notesSlide29.xml" ContentType="application/vnd.openxmlformats-officedocument.presentationml.notesSlide+xml"/>
  <Override PartName="/ppt/notesSlides/notesSlide32.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3.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1.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ommentAuthors.xml" ContentType="application/vnd.openxmlformats-officedocument.presentationml.commentAuthors+xml"/>
  <Override PartName="/ppt/notesMasters/notesMaster1.xml" ContentType="application/vnd.openxmlformats-officedocument.presentationml.notesMaster+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Override PartName="/ppt/tableStyles.xml" ContentType="application/vnd.openxmlformats-officedocument.presentationml.tableStyles+xml"/>
  <Override PartName="/ppt/presProps.xml" ContentType="application/vnd.openxmlformats-officedocument.presentationml.presProps+xml"/>
  <Override PartName="/ppt/tags/tag16.xml" ContentType="application/vnd.openxmlformats-officedocument.presentationml.tags+xml"/>
  <Override PartName="/ppt/tags/tag24.xml" ContentType="application/vnd.openxmlformats-officedocument.presentationml.tags+xml"/>
  <Override PartName="/ppt/tags/tag20.xml" ContentType="application/vnd.openxmlformats-officedocument.presentationml.tags+xml"/>
  <Override PartName="/ppt/tags/tag15.xml" ContentType="application/vnd.openxmlformats-officedocument.presentationml.tags+xml"/>
  <Override PartName="/ppt/tags/tag17.xml" ContentType="application/vnd.openxmlformats-officedocument.presentationml.tags+xml"/>
  <Override PartName="/ppt/tags/tag1.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6.xml" ContentType="application/vnd.openxmlformats-officedocument.presentationml.tags+xml"/>
  <Override PartName="/ppt/tags/tag25.xml" ContentType="application/vnd.openxmlformats-officedocument.presentationml.tags+xml"/>
  <Override PartName="/ppt/tags/tag3.xml" ContentType="application/vnd.openxmlformats-officedocument.presentationml.tags+xml"/>
  <Override PartName="/ppt/tags/tag21.xml" ContentType="application/vnd.openxmlformats-officedocument.presentationml.tags+xml"/>
  <Override PartName="/ppt/tags/tag9.xml" ContentType="application/vnd.openxmlformats-officedocument.presentationml.tags+xml"/>
  <Override PartName="/ppt/tags/tag23.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8.xml" ContentType="application/vnd.openxmlformats-officedocument.presentationml.tags+xml"/>
  <Override PartName="/ppt/tags/tag22.xml" ContentType="application/vnd.openxmlformats-officedocument.presentationml.tags+xml"/>
  <Override PartName="/ppt/tags/tag7.xml" ContentType="application/vnd.openxmlformats-officedocument.presentationml.tags+xml"/>
  <Override PartName="/ppt/tags/tag4.xml" ContentType="application/vnd.openxmlformats-officedocument.presentationml.tags+xml"/>
  <Override PartName="/ppt/tags/tag14.xml" ContentType="application/vnd.openxmlformats-officedocument.presentationml.tags+xml"/>
  <Override PartName="/ppt/tags/tag5.xml" ContentType="application/vnd.openxmlformats-officedocument.presentationml.tags+xml"/>
  <Override PartName="/ppt/tags/tag13.xml" ContentType="application/vnd.openxmlformats-officedocument.presentationml.tags+xml"/>
  <Override PartName="/ppt/tags/tag6.xml" ContentType="application/vnd.openxmlformats-officedocument.presentationml.tags+xml"/>
  <Override PartName="/ppt/tags/tag2.xml" ContentType="application/vnd.openxmlformats-officedocument.presentationml.tags+xml"/>
  <Override PartName="/ppt/tags/tag35.xml" ContentType="application/vnd.openxmlformats-officedocument.presentationml.tags+xml"/>
  <Override PartName="/ppt/tags/tag28.xml" ContentType="application/vnd.openxmlformats-officedocument.presentationml.tags+xml"/>
  <Override PartName="/ppt/tags/tag61.xml" ContentType="application/vnd.openxmlformats-officedocument.presentationml.tags+xml"/>
  <Override PartName="/ppt/tags/tag60.xml" ContentType="application/vnd.openxmlformats-officedocument.presentationml.tags+xml"/>
  <Override PartName="/ppt/tags/tag59.xml" ContentType="application/vnd.openxmlformats-officedocument.presentationml.tags+xml"/>
  <Override PartName="/ppt/tags/tag58.xml" ContentType="application/vnd.openxmlformats-officedocument.presentationml.tags+xml"/>
  <Override PartName="/ppt/tags/tag57.xml" ContentType="application/vnd.openxmlformats-officedocument.presentationml.tags+xml"/>
  <Override PartName="/ppt/tags/tag56.xml" ContentType="application/vnd.openxmlformats-officedocument.presentationml.tags+xml"/>
  <Override PartName="/ppt/tags/tag55.xml" ContentType="application/vnd.openxmlformats-officedocument.presentationml.tags+xml"/>
  <Override PartName="/ppt/tags/tag54.xml" ContentType="application/vnd.openxmlformats-officedocument.presentationml.tags+xml"/>
  <Override PartName="/ppt/tags/tag53.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docProps/custom.xml" ContentType="application/vnd.openxmlformats-officedocument.custom-properties+xml"/>
  <Override PartName="/docProps/app.xml" ContentType="application/vnd.openxmlformats-officedocument.extended-properties+xml"/>
  <Override PartName="/docProps/core.xml" ContentType="application/vnd.openxmlformats-package.core-properties+xml"/>
  <Override PartName="/ppt/tags/tag70.xml" ContentType="application/vnd.openxmlformats-officedocument.presentationml.tags+xml"/>
  <Override PartName="/ppt/tags/tag69.xml" ContentType="application/vnd.openxmlformats-officedocument.presentationml.tags+xml"/>
  <Override PartName="/ppt/tags/tag68.xml" ContentType="application/vnd.openxmlformats-officedocument.presentationml.tags+xml"/>
  <Override PartName="/ppt/tags/tag67.xml" ContentType="application/vnd.openxmlformats-officedocument.presentationml.tags+xml"/>
  <Override PartName="/ppt/tags/tag66.xml" ContentType="application/vnd.openxmlformats-officedocument.presentationml.tags+xml"/>
  <Override PartName="/ppt/tags/tag65.xml" ContentType="application/vnd.openxmlformats-officedocument.presentationml.tags+xml"/>
  <Override PartName="/ppt/tags/tag52.xml" ContentType="application/vnd.openxmlformats-officedocument.presentationml.tags+xml"/>
  <Override PartName="/ppt/tags/tag51.xml" ContentType="application/vnd.openxmlformats-officedocument.presentationml.tags+xml"/>
  <Override PartName="/ppt/tags/tag50.xml" ContentType="application/vnd.openxmlformats-officedocument.presentationml.tags+xml"/>
  <Override PartName="/ppt/tags/tag38.xml" ContentType="application/vnd.openxmlformats-officedocument.presentationml.tags+xml"/>
  <Override PartName="/ppt/tags/tag37.xml" ContentType="application/vnd.openxmlformats-officedocument.presentationml.tags+xml"/>
  <Override PartName="/ppt/tags/tag36.xml" ContentType="application/vnd.openxmlformats-officedocument.presentationml.tags+xml"/>
  <Override PartName="/ppt/tags/tag34.xml" ContentType="application/vnd.openxmlformats-officedocument.presentationml.tags+xml"/>
  <Override PartName="/ppt/tags/tag33.xml" ContentType="application/vnd.openxmlformats-officedocument.presentationml.tags+xml"/>
  <Override PartName="/ppt/tags/tag32.xml" ContentType="application/vnd.openxmlformats-officedocument.presentationml.tags+xml"/>
  <Override PartName="/ppt/tags/tag31.xml" ContentType="application/vnd.openxmlformats-officedocument.presentationml.tags+xml"/>
  <Override PartName="/ppt/tags/tag30.xml" ContentType="application/vnd.openxmlformats-officedocument.presentationml.tags+xml"/>
  <Override PartName="/ppt/tags/tag29.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9.xml" ContentType="application/vnd.openxmlformats-officedocument.presentationml.tags+xml"/>
  <Override PartName="/ppt/tags/tag48.xml" ContentType="application/vnd.openxmlformats-officedocument.presentationml.tags+xml"/>
  <Override PartName="/ppt/tags/tag47.xml" ContentType="application/vnd.openxmlformats-officedocument.presentationml.tags+xml"/>
  <Override PartName="/ppt/tags/tag46.xml" ContentType="application/vnd.openxmlformats-officedocument.presentationml.tags+xml"/>
  <Override PartName="/ppt/tags/tag45.xml" ContentType="application/vnd.openxmlformats-officedocument.presentationml.tags+xml"/>
  <Override PartName="/ppt/tags/tag44.xml" ContentType="application/vnd.openxmlformats-officedocument.presentationml.tags+xml"/>
  <Override PartName="/ppt/tags/tag43.xml" ContentType="application/vnd.openxmlformats-officedocument.presentationml.tags+xml"/>
  <Override PartName="/ppt/tags/tag42.xml" ContentType="application/vnd.openxmlformats-officedocument.presentationml.tags+xml"/>
  <Override PartName="/ppt/tags/tag27.xml" ContentType="application/vnd.openxmlformats-officedocument.presentationml.tag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0" r:id="rId1"/>
  </p:sldMasterIdLst>
  <p:notesMasterIdLst>
    <p:notesMasterId r:id="rId71"/>
  </p:notesMasterIdLst>
  <p:sldIdLst>
    <p:sldId id="513" r:id="rId2"/>
    <p:sldId id="730" r:id="rId3"/>
    <p:sldId id="747" r:id="rId4"/>
    <p:sldId id="986" r:id="rId5"/>
    <p:sldId id="763" r:id="rId6"/>
    <p:sldId id="875" r:id="rId7"/>
    <p:sldId id="735" r:id="rId8"/>
    <p:sldId id="736" r:id="rId9"/>
    <p:sldId id="750" r:id="rId10"/>
    <p:sldId id="834" r:id="rId11"/>
    <p:sldId id="745" r:id="rId12"/>
    <p:sldId id="758" r:id="rId13"/>
    <p:sldId id="760" r:id="rId14"/>
    <p:sldId id="876" r:id="rId15"/>
    <p:sldId id="937" r:id="rId16"/>
    <p:sldId id="759" r:id="rId17"/>
    <p:sldId id="628" r:id="rId18"/>
    <p:sldId id="938" r:id="rId19"/>
    <p:sldId id="939" r:id="rId20"/>
    <p:sldId id="940" r:id="rId21"/>
    <p:sldId id="762" r:id="rId22"/>
    <p:sldId id="885" r:id="rId23"/>
    <p:sldId id="941" r:id="rId24"/>
    <p:sldId id="942" r:id="rId25"/>
    <p:sldId id="943" r:id="rId26"/>
    <p:sldId id="944" r:id="rId27"/>
    <p:sldId id="945" r:id="rId28"/>
    <p:sldId id="946" r:id="rId29"/>
    <p:sldId id="947" r:id="rId30"/>
    <p:sldId id="948" r:id="rId31"/>
    <p:sldId id="949" r:id="rId32"/>
    <p:sldId id="950" r:id="rId33"/>
    <p:sldId id="958" r:id="rId34"/>
    <p:sldId id="951" r:id="rId35"/>
    <p:sldId id="952" r:id="rId36"/>
    <p:sldId id="953" r:id="rId37"/>
    <p:sldId id="954" r:id="rId38"/>
    <p:sldId id="955" r:id="rId39"/>
    <p:sldId id="956" r:id="rId40"/>
    <p:sldId id="907" r:id="rId41"/>
    <p:sldId id="957" r:id="rId42"/>
    <p:sldId id="959" r:id="rId43"/>
    <p:sldId id="960" r:id="rId44"/>
    <p:sldId id="961" r:id="rId45"/>
    <p:sldId id="962" r:id="rId46"/>
    <p:sldId id="963" r:id="rId47"/>
    <p:sldId id="964" r:id="rId48"/>
    <p:sldId id="965" r:id="rId49"/>
    <p:sldId id="966" r:id="rId50"/>
    <p:sldId id="967" r:id="rId51"/>
    <p:sldId id="968" r:id="rId52"/>
    <p:sldId id="969" r:id="rId53"/>
    <p:sldId id="970" r:id="rId54"/>
    <p:sldId id="971" r:id="rId55"/>
    <p:sldId id="972" r:id="rId56"/>
    <p:sldId id="973" r:id="rId57"/>
    <p:sldId id="974" r:id="rId58"/>
    <p:sldId id="975" r:id="rId59"/>
    <p:sldId id="976" r:id="rId60"/>
    <p:sldId id="977" r:id="rId61"/>
    <p:sldId id="978" r:id="rId62"/>
    <p:sldId id="979" r:id="rId63"/>
    <p:sldId id="980" r:id="rId64"/>
    <p:sldId id="981" r:id="rId65"/>
    <p:sldId id="982" r:id="rId66"/>
    <p:sldId id="983" r:id="rId67"/>
    <p:sldId id="984" r:id="rId68"/>
    <p:sldId id="985" r:id="rId69"/>
    <p:sldId id="766" r:id="rId70"/>
  </p:sldIdLst>
  <p:sldSz cx="9144000" cy="5143500" type="screen16x9"/>
  <p:notesSz cx="6858000" cy="9144000"/>
  <p:custDataLst>
    <p:tags r:id="rId72"/>
  </p:custDataLst>
  <p:defaultTextStyle>
    <a:defPPr>
      <a:defRPr lang="en-US"/>
    </a:defPPr>
    <a:lvl1pPr algn="l" defTabSz="457200" rtl="0" fontAlgn="base">
      <a:spcBef>
        <a:spcPct val="0"/>
      </a:spcBef>
      <a:spcAft>
        <a:spcPct val="0"/>
      </a:spcAft>
      <a:defRPr kern="1200">
        <a:solidFill>
          <a:schemeClr val="tx1"/>
        </a:solidFill>
        <a:latin typeface="Arial" charset="0"/>
        <a:ea typeface="ＭＳ Ｐゴシック" pitchFamily="34"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34"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34"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34"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34" charset="-128"/>
        <a:cs typeface="+mn-cs"/>
      </a:defRPr>
    </a:lvl5pPr>
    <a:lvl6pPr marL="2286000" algn="l" defTabSz="914400" rtl="0" eaLnBrk="1" latinLnBrk="0" hangingPunct="1">
      <a:defRPr kern="1200">
        <a:solidFill>
          <a:schemeClr val="tx1"/>
        </a:solidFill>
        <a:latin typeface="Arial" charset="0"/>
        <a:ea typeface="ＭＳ Ｐゴシック" pitchFamily="34" charset="-128"/>
        <a:cs typeface="+mn-cs"/>
      </a:defRPr>
    </a:lvl6pPr>
    <a:lvl7pPr marL="2743200" algn="l" defTabSz="914400" rtl="0" eaLnBrk="1" latinLnBrk="0" hangingPunct="1">
      <a:defRPr kern="1200">
        <a:solidFill>
          <a:schemeClr val="tx1"/>
        </a:solidFill>
        <a:latin typeface="Arial" charset="0"/>
        <a:ea typeface="ＭＳ Ｐゴシック" pitchFamily="34" charset="-128"/>
        <a:cs typeface="+mn-cs"/>
      </a:defRPr>
    </a:lvl7pPr>
    <a:lvl8pPr marL="3200400" algn="l" defTabSz="914400" rtl="0" eaLnBrk="1" latinLnBrk="0" hangingPunct="1">
      <a:defRPr kern="1200">
        <a:solidFill>
          <a:schemeClr val="tx1"/>
        </a:solidFill>
        <a:latin typeface="Arial" charset="0"/>
        <a:ea typeface="ＭＳ Ｐゴシック" pitchFamily="34" charset="-128"/>
        <a:cs typeface="+mn-cs"/>
      </a:defRPr>
    </a:lvl8pPr>
    <a:lvl9pPr marL="3657600" algn="l" defTabSz="914400" rtl="0" eaLnBrk="1" latinLnBrk="0" hangingPunct="1">
      <a:defRPr kern="1200">
        <a:solidFill>
          <a:schemeClr val="tx1"/>
        </a:solidFill>
        <a:latin typeface="Arial" charset="0"/>
        <a:ea typeface="ＭＳ Ｐゴシック" pitchFamily="34" charset="-128"/>
        <a:cs typeface="+mn-cs"/>
      </a:defRPr>
    </a:lvl9pPr>
  </p:defaultTextStyle>
  <p:extLst>
    <p:ext uri="{EFAFB233-063F-42B5-8137-9DF3F51BA10A}">
      <p15:sldGuideLst xmlns:p15="http://schemas.microsoft.com/office/powerpoint/2012/main">
        <p15:guide id="1" orient="horz" pos="1620">
          <p15:clr>
            <a:srgbClr val="A4A3A4"/>
          </p15:clr>
        </p15:guide>
        <p15:guide id="2" pos="336">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Barbara Reif" initials="BR" lastIdx="3" clrIdx="0"/>
  <p:cmAuthor id="1" name="Jane Gibbons -X (jagibbon - DEL ORO CONSULTING INC at Cisco)" initials="JG-(-DOCIaC" lastIdx="28" clrIdx="1">
    <p:extLst>
      <p:ext uri="{19B8F6BF-5375-455C-9EA6-DF929625EA0E}">
        <p15:presenceInfo xmlns:p15="http://schemas.microsoft.com/office/powerpoint/2012/main" userId="S-1-5-21-1708537768-1303643608-725345543-200204" providerId="AD"/>
      </p:ext>
    </p:extLst>
  </p:cmAuthor>
  <p:cmAuthor id="2" name="Bob Vachon" initials="BV" lastIdx="24" clrIdx="2">
    <p:extLst>
      <p:ext uri="{19B8F6BF-5375-455C-9EA6-DF929625EA0E}">
        <p15:presenceInfo xmlns:p15="http://schemas.microsoft.com/office/powerpoint/2012/main" userId="c7abe87968a0b633"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E9E7E8"/>
    <a:srgbClr val="0000CC"/>
    <a:srgbClr val="000099"/>
    <a:srgbClr val="CC99FF"/>
    <a:srgbClr val="CC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906" autoAdjust="0"/>
    <p:restoredTop sz="81065" autoAdjust="0"/>
  </p:normalViewPr>
  <p:slideViewPr>
    <p:cSldViewPr snapToGrid="0" showGuides="1">
      <p:cViewPr varScale="1">
        <p:scale>
          <a:sx n="73" d="100"/>
          <a:sy n="73" d="100"/>
        </p:scale>
        <p:origin x="1336" y="40"/>
      </p:cViewPr>
      <p:guideLst>
        <p:guide orient="horz" pos="1620"/>
        <p:guide pos="336"/>
      </p:guideLst>
    </p:cSldViewPr>
  </p:slideViewPr>
  <p:notesTextViewPr>
    <p:cViewPr>
      <p:scale>
        <a:sx n="1" d="1"/>
        <a:sy n="1" d="1"/>
      </p:scale>
      <p:origin x="0" y="0"/>
    </p:cViewPr>
  </p:notesTextViewPr>
  <p:sorterViewPr>
    <p:cViewPr>
      <p:scale>
        <a:sx n="111" d="100"/>
        <a:sy n="111" d="100"/>
      </p:scale>
      <p:origin x="0" y="-512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presProps" Target="presProps.xml"/><Relationship Id="rId79" Type="http://schemas.openxmlformats.org/officeDocument/2006/relationships/customXml" Target="../customXml/item2.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gs" Target="tags/tag1.xml"/><Relationship Id="rId80" Type="http://schemas.openxmlformats.org/officeDocument/2006/relationships/customXml" Target="../customXml/item3.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commentAuthors" Target="commentAuthors.xml"/><Relationship Id="rId78" Type="http://schemas.openxmlformats.org/officeDocument/2006/relationships/customXml" Target="../customXml/item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notesMaster" Target="notesMasters/notesMaster1.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36337D9-3022-3D41-8D8A-BDF2F3B0DD8E}" type="datetimeFigureOut">
              <a:rPr lang="en-US" smtClean="0"/>
              <a:t>7/23/2019</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641018C-6CAF-B84E-B92C-ECB119457FBA}" type="slidenum">
              <a:rPr lang="en-US" smtClean="0"/>
              <a:t>‹#›</a:t>
            </a:fld>
            <a:endParaRPr lang="en-US" dirty="0"/>
          </a:p>
        </p:txBody>
      </p:sp>
    </p:spTree>
    <p:extLst>
      <p:ext uri="{BB962C8B-B14F-4D97-AF65-F5344CB8AC3E}">
        <p14:creationId xmlns:p14="http://schemas.microsoft.com/office/powerpoint/2010/main" val="1937564879"/>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b="0" dirty="0"/>
              <a:t>Cisco Networking Academy Program</a:t>
            </a:r>
          </a:p>
          <a:p>
            <a:pPr>
              <a:buFontTx/>
              <a:buNone/>
            </a:pPr>
            <a:r>
              <a:rPr lang="en-US" b="0" baseline="0" dirty="0"/>
              <a:t>IT Essentials v7.0</a:t>
            </a:r>
            <a:endParaRPr lang="en-US" b="0" dirty="0"/>
          </a:p>
          <a:p>
            <a:pPr>
              <a:buFontTx/>
              <a:buNone/>
            </a:pPr>
            <a:r>
              <a:rPr lang="en-US" sz="1200" b="0" dirty="0"/>
              <a:t>Chapter 8: Printers</a:t>
            </a:r>
            <a:endParaRPr lang="en-GB" b="0"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1</a:t>
            </a:fld>
            <a:endParaRPr lang="en-US" dirty="0"/>
          </a:p>
        </p:txBody>
      </p:sp>
    </p:spTree>
    <p:extLst>
      <p:ext uri="{BB962C8B-B14F-4D97-AF65-F5344CB8AC3E}">
        <p14:creationId xmlns:p14="http://schemas.microsoft.com/office/powerpoint/2010/main" val="30255421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7391C207-9349-46D5-9D89-8ADDA5014D1F}" type="slidenum">
              <a:rPr lang="en-US" sz="800" b="0"/>
              <a:pPr algn="r"/>
              <a:t>10</a:t>
            </a:fld>
            <a:endParaRPr lang="en-US" sz="800" b="0" dirty="0"/>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a:p>
        </p:txBody>
      </p:sp>
    </p:spTree>
    <p:extLst>
      <p:ext uri="{BB962C8B-B14F-4D97-AF65-F5344CB8AC3E}">
        <p14:creationId xmlns:p14="http://schemas.microsoft.com/office/powerpoint/2010/main" val="6543507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7" tIns="0" rIns="18817" bIns="0" anchor="b"/>
          <a:lstStyle>
            <a:lvl1pPr defTabSz="901700" eaLnBrk="0" hangingPunct="0">
              <a:defRPr sz="2400" b="1">
                <a:solidFill>
                  <a:schemeClr val="tx1"/>
                </a:solidFill>
                <a:latin typeface="Arial" charset="0"/>
                <a:cs typeface="Arial" charset="0"/>
              </a:defRPr>
            </a:lvl1pPr>
            <a:lvl2pPr marL="742950" indent="-285750" defTabSz="901700" eaLnBrk="0" hangingPunct="0">
              <a:defRPr sz="2400" b="1">
                <a:solidFill>
                  <a:schemeClr val="tx1"/>
                </a:solidFill>
                <a:latin typeface="Arial" charset="0"/>
                <a:cs typeface="Arial" charset="0"/>
              </a:defRPr>
            </a:lvl2pPr>
            <a:lvl3pPr marL="1143000" indent="-228600" defTabSz="901700" eaLnBrk="0" hangingPunct="0">
              <a:defRPr sz="2400" b="1">
                <a:solidFill>
                  <a:schemeClr val="tx1"/>
                </a:solidFill>
                <a:latin typeface="Arial" charset="0"/>
                <a:cs typeface="Arial" charset="0"/>
              </a:defRPr>
            </a:lvl3pPr>
            <a:lvl4pPr marL="1600200" indent="-228600" defTabSz="901700" eaLnBrk="0" hangingPunct="0">
              <a:defRPr sz="2400" b="1">
                <a:solidFill>
                  <a:schemeClr val="tx1"/>
                </a:solidFill>
                <a:latin typeface="Arial" charset="0"/>
                <a:cs typeface="Arial" charset="0"/>
              </a:defRPr>
            </a:lvl4pPr>
            <a:lvl5pPr marL="2057400" indent="-228600" defTabSz="901700" eaLnBrk="0" hangingPunct="0">
              <a:defRPr sz="2400" b="1">
                <a:solidFill>
                  <a:schemeClr val="tx1"/>
                </a:solidFill>
                <a:latin typeface="Arial" charset="0"/>
                <a:cs typeface="Arial" charset="0"/>
              </a:defRPr>
            </a:lvl5pPr>
            <a:lvl6pPr marL="2514600" indent="-228600" defTabSz="901700" eaLnBrk="0" fontAlgn="base" hangingPunct="0">
              <a:spcBef>
                <a:spcPct val="0"/>
              </a:spcBef>
              <a:spcAft>
                <a:spcPct val="0"/>
              </a:spcAft>
              <a:defRPr sz="2400" b="1">
                <a:solidFill>
                  <a:schemeClr val="tx1"/>
                </a:solidFill>
                <a:latin typeface="Arial" charset="0"/>
                <a:cs typeface="Arial" charset="0"/>
              </a:defRPr>
            </a:lvl6pPr>
            <a:lvl7pPr marL="2971800" indent="-228600" defTabSz="901700" eaLnBrk="0" fontAlgn="base" hangingPunct="0">
              <a:spcBef>
                <a:spcPct val="0"/>
              </a:spcBef>
              <a:spcAft>
                <a:spcPct val="0"/>
              </a:spcAft>
              <a:defRPr sz="2400" b="1">
                <a:solidFill>
                  <a:schemeClr val="tx1"/>
                </a:solidFill>
                <a:latin typeface="Arial" charset="0"/>
                <a:cs typeface="Arial" charset="0"/>
              </a:defRPr>
            </a:lvl7pPr>
            <a:lvl8pPr marL="3429000" indent="-228600" defTabSz="901700" eaLnBrk="0" fontAlgn="base" hangingPunct="0">
              <a:spcBef>
                <a:spcPct val="0"/>
              </a:spcBef>
              <a:spcAft>
                <a:spcPct val="0"/>
              </a:spcAft>
              <a:defRPr sz="2400" b="1">
                <a:solidFill>
                  <a:schemeClr val="tx1"/>
                </a:solidFill>
                <a:latin typeface="Arial" charset="0"/>
                <a:cs typeface="Arial" charset="0"/>
              </a:defRPr>
            </a:lvl8pPr>
            <a:lvl9pPr marL="3886200" indent="-228600" defTabSz="901700" eaLnBrk="0" fontAlgn="base" hangingPunct="0">
              <a:spcBef>
                <a:spcPct val="0"/>
              </a:spcBef>
              <a:spcAft>
                <a:spcPct val="0"/>
              </a:spcAft>
              <a:defRPr sz="2400" b="1">
                <a:solidFill>
                  <a:schemeClr val="tx1"/>
                </a:solidFill>
                <a:latin typeface="Arial" charset="0"/>
                <a:cs typeface="Arial" charset="0"/>
              </a:defRPr>
            </a:lvl9pPr>
          </a:lstStyle>
          <a:p>
            <a:pPr algn="r"/>
            <a:fld id="{5F7D0146-1035-4865-8A5B-0B1E8578604B}" type="slidenum">
              <a:rPr lang="en-US" sz="800" b="0">
                <a:ea typeface="ＭＳ Ｐゴシック" pitchFamily="34" charset="-128"/>
              </a:rPr>
              <a:pPr algn="r"/>
              <a:t>11</a:t>
            </a:fld>
            <a:endParaRPr lang="en-US" sz="800" b="0" dirty="0">
              <a:ea typeface="ＭＳ Ｐゴシック" pitchFamily="34" charset="-128"/>
            </a:endParaRPr>
          </a:p>
        </p:txBody>
      </p:sp>
      <p:sp>
        <p:nvSpPr>
          <p:cNvPr id="27651" name="Rectangle 2"/>
          <p:cNvSpPr>
            <a:spLocks noGrp="1" noRot="1" noChangeAspect="1" noChangeArrowheads="1" noTextEdit="1"/>
          </p:cNvSpPr>
          <p:nvPr>
            <p:ph type="sldImg"/>
          </p:nvPr>
        </p:nvSpPr>
        <p:spPr>
          <a:ln/>
        </p:spPr>
      </p:sp>
      <p:sp>
        <p:nvSpPr>
          <p:cNvPr id="276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a:p>
        </p:txBody>
      </p:sp>
    </p:spTree>
    <p:extLst>
      <p:ext uri="{BB962C8B-B14F-4D97-AF65-F5344CB8AC3E}">
        <p14:creationId xmlns:p14="http://schemas.microsoft.com/office/powerpoint/2010/main" val="42915732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b="0" dirty="0"/>
              <a:t>Cisco Networking Academy Program</a:t>
            </a:r>
          </a:p>
          <a:p>
            <a:pPr>
              <a:buFontTx/>
              <a:buNone/>
            </a:pPr>
            <a:r>
              <a:rPr lang="en-US" b="0" baseline="0" dirty="0"/>
              <a:t>IT Essentials v7.0</a:t>
            </a:r>
            <a:endParaRPr lang="en-US" b="0" dirty="0"/>
          </a:p>
          <a:p>
            <a:pPr>
              <a:buFontTx/>
              <a:buNone/>
            </a:pPr>
            <a:r>
              <a:rPr lang="en-US" sz="1200" b="0" dirty="0"/>
              <a:t>Chapter 8 Printers</a:t>
            </a:r>
            <a:endParaRPr lang="en-GB" b="0" dirty="0"/>
          </a:p>
        </p:txBody>
      </p:sp>
      <p:sp>
        <p:nvSpPr>
          <p:cNvPr id="4" name="Slide Number Placeholder 3"/>
          <p:cNvSpPr>
            <a:spLocks noGrp="1"/>
          </p:cNvSpPr>
          <p:nvPr>
            <p:ph type="sldNum" sz="quarter" idx="10"/>
          </p:nvPr>
        </p:nvSpPr>
        <p:spPr/>
        <p:txBody>
          <a:bodyPr/>
          <a:lstStyle/>
          <a:p>
            <a:fld id="{5641018C-6CAF-B84E-B92C-ECB119457FBA}" type="slidenum">
              <a:rPr lang="en-US" smtClean="0"/>
              <a:t>12</a:t>
            </a:fld>
            <a:endParaRPr lang="en-US" dirty="0"/>
          </a:p>
        </p:txBody>
      </p:sp>
    </p:spTree>
    <p:extLst>
      <p:ext uri="{BB962C8B-B14F-4D97-AF65-F5344CB8AC3E}">
        <p14:creationId xmlns:p14="http://schemas.microsoft.com/office/powerpoint/2010/main" val="1496800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7C839C26-801B-42B6-A101-60F37FE2B0A8}" type="slidenum">
              <a:rPr lang="en-US" sz="800" b="0"/>
              <a:pPr algn="r"/>
              <a:t>13</a:t>
            </a:fld>
            <a:endParaRPr lang="en-US" sz="800" b="0" dirty="0"/>
          </a:p>
        </p:txBody>
      </p:sp>
      <p:sp>
        <p:nvSpPr>
          <p:cNvPr id="18435" name="Rectangle 2"/>
          <p:cNvSpPr>
            <a:spLocks noGrp="1" noRot="1" noChangeAspect="1" noChangeArrowheads="1" noTextEdit="1"/>
          </p:cNvSpPr>
          <p:nvPr>
            <p:ph type="sldImg"/>
          </p:nvPr>
        </p:nvSpPr>
        <p:spPr>
          <a:ln/>
        </p:spPr>
      </p:sp>
      <p:sp>
        <p:nvSpPr>
          <p:cNvPr id="184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b="0" dirty="0"/>
              <a:t>Cisco Networking Academy Program</a:t>
            </a:r>
          </a:p>
          <a:p>
            <a:pPr>
              <a:buFontTx/>
              <a:buNone/>
            </a:pPr>
            <a:r>
              <a:rPr lang="en-US" b="0" baseline="0" dirty="0"/>
              <a:t>IT Essentials v7.0</a:t>
            </a:r>
            <a:endParaRPr lang="en-US" b="0" dirty="0"/>
          </a:p>
          <a:p>
            <a:pPr>
              <a:buFontTx/>
              <a:buNone/>
            </a:pPr>
            <a:r>
              <a:rPr lang="en-US" sz="1200" b="0" dirty="0"/>
              <a:t>Chapter 8: Printers</a:t>
            </a:r>
            <a:endParaRPr lang="en-GB" b="0" dirty="0"/>
          </a:p>
          <a:p>
            <a:endParaRPr lang="en-GB" dirty="0"/>
          </a:p>
        </p:txBody>
      </p:sp>
    </p:spTree>
    <p:extLst>
      <p:ext uri="{BB962C8B-B14F-4D97-AF65-F5344CB8AC3E}">
        <p14:creationId xmlns:p14="http://schemas.microsoft.com/office/powerpoint/2010/main" val="10247521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7C839C26-801B-42B6-A101-60F37FE2B0A8}" type="slidenum">
              <a:rPr lang="en-US" sz="800" b="0"/>
              <a:pPr algn="r"/>
              <a:t>14</a:t>
            </a:fld>
            <a:endParaRPr lang="en-US" sz="800" b="0" dirty="0"/>
          </a:p>
        </p:txBody>
      </p:sp>
      <p:sp>
        <p:nvSpPr>
          <p:cNvPr id="18435" name="Rectangle 2"/>
          <p:cNvSpPr>
            <a:spLocks noGrp="1" noRot="1" noChangeAspect="1" noChangeArrowheads="1" noTextEdit="1"/>
          </p:cNvSpPr>
          <p:nvPr>
            <p:ph type="sldImg"/>
          </p:nvPr>
        </p:nvSpPr>
        <p:spPr>
          <a:ln/>
        </p:spPr>
      </p:sp>
      <p:sp>
        <p:nvSpPr>
          <p:cNvPr id="184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b="0" dirty="0"/>
              <a:t>Cisco Networking Academy Program</a:t>
            </a:r>
          </a:p>
          <a:p>
            <a:pPr>
              <a:buFontTx/>
              <a:buNone/>
            </a:pPr>
            <a:r>
              <a:rPr lang="en-US" b="0" baseline="0" dirty="0"/>
              <a:t>IT Essentials v7.0</a:t>
            </a:r>
            <a:endParaRPr lang="en-US" b="0" dirty="0"/>
          </a:p>
          <a:p>
            <a:pPr>
              <a:buFontTx/>
              <a:buNone/>
            </a:pPr>
            <a:r>
              <a:rPr lang="en-US" sz="1200" b="0" dirty="0"/>
              <a:t>Chapter 8: Printers</a:t>
            </a:r>
            <a:endParaRPr lang="en-GB" b="0" dirty="0"/>
          </a:p>
          <a:p>
            <a:endParaRPr lang="en-GB" dirty="0"/>
          </a:p>
        </p:txBody>
      </p:sp>
    </p:spTree>
    <p:extLst>
      <p:ext uri="{BB962C8B-B14F-4D97-AF65-F5344CB8AC3E}">
        <p14:creationId xmlns:p14="http://schemas.microsoft.com/office/powerpoint/2010/main" val="34725151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7C839C26-801B-42B6-A101-60F37FE2B0A8}" type="slidenum">
              <a:rPr lang="en-US" sz="800" b="0"/>
              <a:pPr algn="r"/>
              <a:t>15</a:t>
            </a:fld>
            <a:endParaRPr lang="en-US" sz="800" b="0" dirty="0"/>
          </a:p>
        </p:txBody>
      </p:sp>
      <p:sp>
        <p:nvSpPr>
          <p:cNvPr id="18435" name="Rectangle 2"/>
          <p:cNvSpPr>
            <a:spLocks noGrp="1" noRot="1" noChangeAspect="1" noChangeArrowheads="1" noTextEdit="1"/>
          </p:cNvSpPr>
          <p:nvPr>
            <p:ph type="sldImg"/>
          </p:nvPr>
        </p:nvSpPr>
        <p:spPr>
          <a:ln/>
        </p:spPr>
      </p:sp>
      <p:sp>
        <p:nvSpPr>
          <p:cNvPr id="184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b="0" dirty="0"/>
              <a:t>Cisco Networking Academy Program</a:t>
            </a:r>
          </a:p>
          <a:p>
            <a:pPr>
              <a:buFontTx/>
              <a:buNone/>
            </a:pPr>
            <a:r>
              <a:rPr lang="en-US" b="0" baseline="0" dirty="0"/>
              <a:t>IT Essentials v7.0</a:t>
            </a:r>
            <a:endParaRPr lang="en-US" b="0" dirty="0"/>
          </a:p>
          <a:p>
            <a:pPr>
              <a:buFontTx/>
              <a:buNone/>
            </a:pPr>
            <a:r>
              <a:rPr lang="en-US" sz="1200" b="0" dirty="0"/>
              <a:t>Chapter 8:</a:t>
            </a:r>
            <a:r>
              <a:rPr lang="en-US" sz="1200" b="0" baseline="0" dirty="0"/>
              <a:t> Printers</a:t>
            </a:r>
            <a:endParaRPr lang="en-GB" b="0" dirty="0"/>
          </a:p>
          <a:p>
            <a:endParaRPr lang="en-GB" dirty="0"/>
          </a:p>
        </p:txBody>
      </p:sp>
    </p:spTree>
    <p:extLst>
      <p:ext uri="{BB962C8B-B14F-4D97-AF65-F5344CB8AC3E}">
        <p14:creationId xmlns:p14="http://schemas.microsoft.com/office/powerpoint/2010/main" val="28282485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sz="1200" b="0" dirty="0"/>
              <a:t>8 – Printers</a:t>
            </a:r>
          </a:p>
          <a:p>
            <a:pPr>
              <a:buFontTx/>
              <a:buNone/>
            </a:pPr>
            <a:r>
              <a:rPr lang="en-US" sz="1200" b="0" dirty="0"/>
              <a:t>8.1 – Common Printer Features</a:t>
            </a:r>
            <a:endParaRPr lang="en-GB" b="0"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16</a:t>
            </a:fld>
            <a:endParaRPr lang="en-US" dirty="0"/>
          </a:p>
        </p:txBody>
      </p:sp>
    </p:spTree>
    <p:extLst>
      <p:ext uri="{BB962C8B-B14F-4D97-AF65-F5344CB8AC3E}">
        <p14:creationId xmlns:p14="http://schemas.microsoft.com/office/powerpoint/2010/main" val="6255296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17</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a:t>8.1 – Common Printer Features</a:t>
            </a:r>
          </a:p>
          <a:p>
            <a:pPr>
              <a:buFontTx/>
              <a:buNone/>
            </a:pPr>
            <a:r>
              <a:rPr lang="en-US" sz="1200" b="0" dirty="0"/>
              <a:t>8.1.1 – Characteristics and Capabilities</a:t>
            </a:r>
          </a:p>
          <a:p>
            <a:pPr>
              <a:buFontTx/>
              <a:buNone/>
            </a:pPr>
            <a:r>
              <a:rPr lang="en-US" sz="1200" b="0" dirty="0"/>
              <a:t>8.1.1.1 – Characteristics of Printers</a:t>
            </a:r>
            <a:endParaRPr lang="en-GB" b="0" dirty="0"/>
          </a:p>
        </p:txBody>
      </p:sp>
    </p:spTree>
    <p:extLst>
      <p:ext uri="{BB962C8B-B14F-4D97-AF65-F5344CB8AC3E}">
        <p14:creationId xmlns:p14="http://schemas.microsoft.com/office/powerpoint/2010/main" val="35251901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18</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a:t>8.1 – Common Printer Features</a:t>
            </a:r>
          </a:p>
          <a:p>
            <a:pPr>
              <a:buFontTx/>
              <a:buNone/>
            </a:pPr>
            <a:r>
              <a:rPr lang="en-US" sz="1200" b="0" dirty="0"/>
              <a:t>8.1.1 – Characteristics and Capabilities</a:t>
            </a:r>
          </a:p>
          <a:p>
            <a:pPr>
              <a:buFontTx/>
              <a:buNone/>
            </a:pPr>
            <a:r>
              <a:rPr lang="en-US" sz="1200" b="0" dirty="0"/>
              <a:t>8.1.1.2 – Printer Speed, Quality, and Color</a:t>
            </a:r>
            <a:endParaRPr lang="en-GB" b="0" dirty="0"/>
          </a:p>
        </p:txBody>
      </p:sp>
    </p:spTree>
    <p:extLst>
      <p:ext uri="{BB962C8B-B14F-4D97-AF65-F5344CB8AC3E}">
        <p14:creationId xmlns:p14="http://schemas.microsoft.com/office/powerpoint/2010/main" val="19149654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19</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a:t>8.1 – Common Printer Features</a:t>
            </a:r>
          </a:p>
          <a:p>
            <a:pPr>
              <a:buFontTx/>
              <a:buNone/>
            </a:pPr>
            <a:r>
              <a:rPr lang="en-US" sz="1200" b="0" dirty="0"/>
              <a:t>8.1.1 – Characteristics and Capabilities</a:t>
            </a:r>
          </a:p>
          <a:p>
            <a:pPr>
              <a:buFontTx/>
              <a:buNone/>
            </a:pPr>
            <a:r>
              <a:rPr lang="en-US" sz="1200" b="0" dirty="0"/>
              <a:t>8.1.1.3 – Reliability and Total</a:t>
            </a:r>
            <a:r>
              <a:rPr lang="en-US" sz="1200" b="0" baseline="0" dirty="0"/>
              <a:t> Cost of Ownership</a:t>
            </a:r>
            <a:endParaRPr lang="en-GB" b="0" dirty="0"/>
          </a:p>
        </p:txBody>
      </p:sp>
    </p:spTree>
    <p:extLst>
      <p:ext uri="{BB962C8B-B14F-4D97-AF65-F5344CB8AC3E}">
        <p14:creationId xmlns:p14="http://schemas.microsoft.com/office/powerpoint/2010/main" val="21523253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7C839C26-801B-42B6-A101-60F37FE2B0A8}" type="slidenum">
              <a:rPr lang="en-US" sz="800" b="0"/>
              <a:pPr algn="r"/>
              <a:t>2</a:t>
            </a:fld>
            <a:endParaRPr lang="en-US" sz="800" b="0" dirty="0"/>
          </a:p>
        </p:txBody>
      </p:sp>
      <p:sp>
        <p:nvSpPr>
          <p:cNvPr id="18435" name="Rectangle 2"/>
          <p:cNvSpPr>
            <a:spLocks noGrp="1" noRot="1" noChangeAspect="1" noChangeArrowheads="1" noTextEdit="1"/>
          </p:cNvSpPr>
          <p:nvPr>
            <p:ph type="sldImg"/>
          </p:nvPr>
        </p:nvSpPr>
        <p:spPr>
          <a:ln/>
        </p:spPr>
      </p:sp>
      <p:sp>
        <p:nvSpPr>
          <p:cNvPr id="184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a:p>
        </p:txBody>
      </p:sp>
    </p:spTree>
    <p:extLst>
      <p:ext uri="{BB962C8B-B14F-4D97-AF65-F5344CB8AC3E}">
        <p14:creationId xmlns:p14="http://schemas.microsoft.com/office/powerpoint/2010/main" val="38667713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20</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a:t>8.1 – Common Printer Features</a:t>
            </a:r>
          </a:p>
          <a:p>
            <a:pPr>
              <a:buFontTx/>
              <a:buNone/>
            </a:pPr>
            <a:r>
              <a:rPr lang="en-US" sz="1200" b="0" dirty="0"/>
              <a:t>8.1.1 – Characteristics and Capabilities</a:t>
            </a:r>
          </a:p>
          <a:p>
            <a:pPr>
              <a:buFontTx/>
              <a:buNone/>
            </a:pPr>
            <a:r>
              <a:rPr lang="en-US" sz="1200" b="0" dirty="0"/>
              <a:t>8.1.1.4 – Automatic Document Feeder</a:t>
            </a:r>
          </a:p>
          <a:p>
            <a:pPr>
              <a:buFontTx/>
              <a:buNone/>
            </a:pPr>
            <a:r>
              <a:rPr lang="en-US" sz="1200" b="0" dirty="0"/>
              <a:t>8.1.1.5 – Check Your Understanding – Printer Capabilities</a:t>
            </a:r>
            <a:r>
              <a:rPr lang="en-US" sz="1200" b="0" baseline="0" dirty="0"/>
              <a:t> and Characteristics</a:t>
            </a:r>
            <a:endParaRPr lang="en-GB" b="0" dirty="0"/>
          </a:p>
        </p:txBody>
      </p:sp>
    </p:spTree>
    <p:extLst>
      <p:ext uri="{BB962C8B-B14F-4D97-AF65-F5344CB8AC3E}">
        <p14:creationId xmlns:p14="http://schemas.microsoft.com/office/powerpoint/2010/main" val="241099995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sz="1200" b="0" dirty="0"/>
              <a:t>8 – Printers</a:t>
            </a:r>
          </a:p>
          <a:p>
            <a:pPr>
              <a:buFontTx/>
              <a:buNone/>
            </a:pPr>
            <a:r>
              <a:rPr lang="en-US" sz="1200" b="0" dirty="0"/>
              <a:t>8.2 – Printer Type Comparison</a:t>
            </a:r>
            <a:endParaRPr lang="en-GB" b="0"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21</a:t>
            </a:fld>
            <a:endParaRPr lang="en-US" dirty="0"/>
          </a:p>
        </p:txBody>
      </p:sp>
    </p:spTree>
    <p:extLst>
      <p:ext uri="{BB962C8B-B14F-4D97-AF65-F5344CB8AC3E}">
        <p14:creationId xmlns:p14="http://schemas.microsoft.com/office/powerpoint/2010/main" val="129793261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22</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a:t>8.2 – Printer</a:t>
            </a:r>
            <a:r>
              <a:rPr lang="en-US" sz="1200" b="0" baseline="0" dirty="0"/>
              <a:t> Type Comparison</a:t>
            </a:r>
            <a:endParaRPr lang="en-US" sz="1200" b="0" dirty="0"/>
          </a:p>
          <a:p>
            <a:pPr>
              <a:buFontTx/>
              <a:buNone/>
            </a:pPr>
            <a:r>
              <a:rPr lang="en-US" sz="1200" b="0" dirty="0"/>
              <a:t>8.2.1 – Inkjet Printers</a:t>
            </a:r>
          </a:p>
          <a:p>
            <a:pPr>
              <a:buFontTx/>
              <a:buNone/>
            </a:pPr>
            <a:r>
              <a:rPr lang="en-US" sz="1200" b="0" dirty="0"/>
              <a:t>8.2.1.1 – Inkjet Printer Characteristics</a:t>
            </a:r>
            <a:endParaRPr lang="en-US" sz="1200" b="0" baseline="0" dirty="0"/>
          </a:p>
        </p:txBody>
      </p:sp>
    </p:spTree>
    <p:extLst>
      <p:ext uri="{BB962C8B-B14F-4D97-AF65-F5344CB8AC3E}">
        <p14:creationId xmlns:p14="http://schemas.microsoft.com/office/powerpoint/2010/main" val="351889935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23</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a:t>8.2 – Printer</a:t>
            </a:r>
            <a:r>
              <a:rPr lang="en-US" sz="1200" b="0" baseline="0" dirty="0"/>
              <a:t> Type Comparison</a:t>
            </a:r>
            <a:endParaRPr lang="en-US" sz="1200" b="0" dirty="0"/>
          </a:p>
          <a:p>
            <a:pPr>
              <a:buFontTx/>
              <a:buNone/>
            </a:pPr>
            <a:r>
              <a:rPr lang="en-US" sz="1200" b="0" dirty="0"/>
              <a:t>8.2.1 – Inkjet Printers</a:t>
            </a:r>
          </a:p>
          <a:p>
            <a:pPr>
              <a:buFontTx/>
              <a:buNone/>
            </a:pPr>
            <a:r>
              <a:rPr lang="en-US" sz="1200" b="0" dirty="0"/>
              <a:t>8.2.1.2 – Inkjet Printer Parts</a:t>
            </a:r>
          </a:p>
          <a:p>
            <a:pPr>
              <a:buFontTx/>
              <a:buNone/>
            </a:pPr>
            <a:r>
              <a:rPr lang="en-US" sz="1200" b="0" baseline="0" dirty="0"/>
              <a:t>8.2.1.3 – Check Your Understanding – </a:t>
            </a:r>
            <a:r>
              <a:rPr lang="en-US" sz="1200" b="0" baseline="0"/>
              <a:t>Inkjet Printers</a:t>
            </a:r>
            <a:endParaRPr lang="en-US" sz="1200" b="0" baseline="0" dirty="0"/>
          </a:p>
        </p:txBody>
      </p:sp>
    </p:spTree>
    <p:extLst>
      <p:ext uri="{BB962C8B-B14F-4D97-AF65-F5344CB8AC3E}">
        <p14:creationId xmlns:p14="http://schemas.microsoft.com/office/powerpoint/2010/main" val="341723215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24</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a:t>8.2 – Printer</a:t>
            </a:r>
            <a:r>
              <a:rPr lang="en-US" sz="1200" b="0" baseline="0" dirty="0"/>
              <a:t> Type Comparison</a:t>
            </a:r>
            <a:endParaRPr lang="en-US" sz="1200" b="0" dirty="0"/>
          </a:p>
          <a:p>
            <a:pPr>
              <a:buFontTx/>
              <a:buNone/>
            </a:pPr>
            <a:r>
              <a:rPr lang="en-US" sz="1200" b="0" dirty="0"/>
              <a:t>8.2.2 – Laser Printers</a:t>
            </a:r>
          </a:p>
          <a:p>
            <a:pPr>
              <a:buFontTx/>
              <a:buNone/>
            </a:pPr>
            <a:r>
              <a:rPr lang="en-US" sz="1200" b="0" dirty="0"/>
              <a:t>8.2.2.1 – Laser Printer Characteristics</a:t>
            </a:r>
          </a:p>
        </p:txBody>
      </p:sp>
    </p:spTree>
    <p:extLst>
      <p:ext uri="{BB962C8B-B14F-4D97-AF65-F5344CB8AC3E}">
        <p14:creationId xmlns:p14="http://schemas.microsoft.com/office/powerpoint/2010/main" val="231731171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25</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a:t>8.2 – Printer</a:t>
            </a:r>
            <a:r>
              <a:rPr lang="en-US" sz="1200" b="0" baseline="0" dirty="0"/>
              <a:t> Type Comparison</a:t>
            </a:r>
            <a:endParaRPr lang="en-US" sz="1200" b="0" dirty="0"/>
          </a:p>
          <a:p>
            <a:pPr>
              <a:buFontTx/>
              <a:buNone/>
            </a:pPr>
            <a:r>
              <a:rPr lang="en-US" sz="1200" b="0" dirty="0"/>
              <a:t>8.2.2 – Laser Printers</a:t>
            </a:r>
          </a:p>
          <a:p>
            <a:pPr>
              <a:buFontTx/>
              <a:buNone/>
            </a:pPr>
            <a:r>
              <a:rPr lang="en-US" sz="1200" b="0" dirty="0"/>
              <a:t>8.2.2.2 – Laser Printer Characteristics</a:t>
            </a:r>
          </a:p>
          <a:p>
            <a:pPr>
              <a:buFontTx/>
              <a:buNone/>
            </a:pPr>
            <a:r>
              <a:rPr lang="en-US" sz="1200" b="0" dirty="0"/>
              <a:t>8.2.2.3 – Check Your Understanding – Laser Printers</a:t>
            </a:r>
          </a:p>
        </p:txBody>
      </p:sp>
    </p:spTree>
    <p:extLst>
      <p:ext uri="{BB962C8B-B14F-4D97-AF65-F5344CB8AC3E}">
        <p14:creationId xmlns:p14="http://schemas.microsoft.com/office/powerpoint/2010/main" val="272660281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26</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a:t>8.2 – Printer</a:t>
            </a:r>
            <a:r>
              <a:rPr lang="en-US" sz="1200" b="0" baseline="0" dirty="0"/>
              <a:t> Type Comparison</a:t>
            </a:r>
            <a:endParaRPr lang="en-US" sz="1200" b="0" dirty="0"/>
          </a:p>
          <a:p>
            <a:pPr>
              <a:buFontTx/>
              <a:buNone/>
            </a:pPr>
            <a:r>
              <a:rPr lang="en-US" sz="1200" b="0" dirty="0"/>
              <a:t>8.2.3 – Laser Printing</a:t>
            </a:r>
            <a:r>
              <a:rPr lang="en-US" sz="1200" b="0" baseline="0" dirty="0"/>
              <a:t> Process</a:t>
            </a:r>
            <a:endParaRPr lang="en-US" sz="1200" b="0" dirty="0"/>
          </a:p>
          <a:p>
            <a:pPr>
              <a:buFontTx/>
              <a:buNone/>
            </a:pPr>
            <a:r>
              <a:rPr lang="en-US" sz="1200" b="0" dirty="0"/>
              <a:t>8.2.3.1 – How Laser Printing Works</a:t>
            </a:r>
          </a:p>
          <a:p>
            <a:pPr>
              <a:buFontTx/>
              <a:buNone/>
            </a:pPr>
            <a:r>
              <a:rPr lang="en-US" sz="1200" b="0" dirty="0"/>
              <a:t>8.2.3.2 – Check Your Understanding – The Laser Printing Process</a:t>
            </a:r>
          </a:p>
        </p:txBody>
      </p:sp>
    </p:spTree>
    <p:extLst>
      <p:ext uri="{BB962C8B-B14F-4D97-AF65-F5344CB8AC3E}">
        <p14:creationId xmlns:p14="http://schemas.microsoft.com/office/powerpoint/2010/main" val="386792115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27</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a:t>8.2 – Printer</a:t>
            </a:r>
            <a:r>
              <a:rPr lang="en-US" sz="1200" b="0" baseline="0" dirty="0"/>
              <a:t> Type Comparison</a:t>
            </a:r>
            <a:endParaRPr lang="en-US" sz="1200" b="0" dirty="0"/>
          </a:p>
          <a:p>
            <a:pPr>
              <a:buFontTx/>
              <a:buNone/>
            </a:pPr>
            <a:r>
              <a:rPr lang="en-US" sz="1200" b="0" dirty="0"/>
              <a:t>8.2.4– Thermal Printers and Impact Printers</a:t>
            </a:r>
          </a:p>
          <a:p>
            <a:pPr>
              <a:buFontTx/>
              <a:buNone/>
            </a:pPr>
            <a:r>
              <a:rPr lang="en-US" sz="1200" b="0" dirty="0"/>
              <a:t>8.2.4.1 – Thermal Printer Characteristics</a:t>
            </a:r>
          </a:p>
        </p:txBody>
      </p:sp>
    </p:spTree>
    <p:extLst>
      <p:ext uri="{BB962C8B-B14F-4D97-AF65-F5344CB8AC3E}">
        <p14:creationId xmlns:p14="http://schemas.microsoft.com/office/powerpoint/2010/main" val="346621409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28</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a:t>8.2 – Printer</a:t>
            </a:r>
            <a:r>
              <a:rPr lang="en-US" sz="1200" b="0" baseline="0" dirty="0"/>
              <a:t> Type Comparison</a:t>
            </a:r>
            <a:endParaRPr lang="en-US" sz="1200" b="0" dirty="0"/>
          </a:p>
          <a:p>
            <a:pPr>
              <a:buFontTx/>
              <a:buNone/>
            </a:pPr>
            <a:r>
              <a:rPr lang="en-US" sz="1200" b="0" dirty="0"/>
              <a:t>8.2.4– Thermal Printers and Impact Printers</a:t>
            </a:r>
          </a:p>
          <a:p>
            <a:pPr>
              <a:buFontTx/>
              <a:buNone/>
            </a:pPr>
            <a:r>
              <a:rPr lang="en-US" sz="1200" b="0" dirty="0"/>
              <a:t>8.2.4.2 – Impact Printer Characteristics</a:t>
            </a:r>
          </a:p>
          <a:p>
            <a:pPr>
              <a:buFontTx/>
              <a:buNone/>
            </a:pPr>
            <a:r>
              <a:rPr lang="en-US" sz="1200" b="0" dirty="0"/>
              <a:t>8.2.4.3 Check Your Understanding – Thermal Printers and Impact Printers</a:t>
            </a:r>
          </a:p>
        </p:txBody>
      </p:sp>
    </p:spTree>
    <p:extLst>
      <p:ext uri="{BB962C8B-B14F-4D97-AF65-F5344CB8AC3E}">
        <p14:creationId xmlns:p14="http://schemas.microsoft.com/office/powerpoint/2010/main" val="234013336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29</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a:t>8.2 – Printer</a:t>
            </a:r>
            <a:r>
              <a:rPr lang="en-US" sz="1200" b="0" baseline="0" dirty="0"/>
              <a:t> Type Comparison</a:t>
            </a:r>
            <a:endParaRPr lang="en-US" sz="1200" b="0" dirty="0"/>
          </a:p>
          <a:p>
            <a:pPr>
              <a:buFontTx/>
              <a:buNone/>
            </a:pPr>
            <a:r>
              <a:rPr lang="en-US" sz="1200" b="0" dirty="0"/>
              <a:t>8.2.5– Virtual Printers</a:t>
            </a:r>
          </a:p>
          <a:p>
            <a:pPr>
              <a:buFontTx/>
              <a:buNone/>
            </a:pPr>
            <a:r>
              <a:rPr lang="en-US" sz="1200" b="0" dirty="0"/>
              <a:t>8.2.5.1 – Virtual Printer Characteristics</a:t>
            </a:r>
          </a:p>
        </p:txBody>
      </p:sp>
    </p:spTree>
    <p:extLst>
      <p:ext uri="{BB962C8B-B14F-4D97-AF65-F5344CB8AC3E}">
        <p14:creationId xmlns:p14="http://schemas.microsoft.com/office/powerpoint/2010/main" val="18175548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b="0" dirty="0"/>
              <a:t>Cisco Networking Academy Program</a:t>
            </a:r>
          </a:p>
          <a:p>
            <a:pPr>
              <a:buFontTx/>
              <a:buNone/>
            </a:pPr>
            <a:r>
              <a:rPr lang="en-US" b="0" baseline="0" dirty="0"/>
              <a:t>IT Essentials v7.0</a:t>
            </a:r>
            <a:endParaRPr lang="en-US" b="0" dirty="0"/>
          </a:p>
          <a:p>
            <a:pPr>
              <a:buFontTx/>
              <a:buNone/>
            </a:pPr>
            <a:r>
              <a:rPr lang="en-US" sz="1200" b="0" dirty="0"/>
              <a:t>Chapter 8: Printers</a:t>
            </a:r>
            <a:endParaRPr lang="en-GB" b="0" dirty="0"/>
          </a:p>
        </p:txBody>
      </p:sp>
      <p:sp>
        <p:nvSpPr>
          <p:cNvPr id="4" name="Slide Number Placeholder 3"/>
          <p:cNvSpPr>
            <a:spLocks noGrp="1"/>
          </p:cNvSpPr>
          <p:nvPr>
            <p:ph type="sldNum" sz="quarter" idx="10"/>
          </p:nvPr>
        </p:nvSpPr>
        <p:spPr/>
        <p:txBody>
          <a:bodyPr/>
          <a:lstStyle/>
          <a:p>
            <a:fld id="{5641018C-6CAF-B84E-B92C-ECB119457FBA}" type="slidenum">
              <a:rPr lang="en-US" smtClean="0"/>
              <a:t>3</a:t>
            </a:fld>
            <a:endParaRPr lang="en-US" dirty="0"/>
          </a:p>
        </p:txBody>
      </p:sp>
    </p:spTree>
    <p:extLst>
      <p:ext uri="{BB962C8B-B14F-4D97-AF65-F5344CB8AC3E}">
        <p14:creationId xmlns:p14="http://schemas.microsoft.com/office/powerpoint/2010/main" val="415032469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30</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a:t>8.2 – Printer</a:t>
            </a:r>
            <a:r>
              <a:rPr lang="en-US" sz="1200" b="0" baseline="0" dirty="0"/>
              <a:t> Type Comparison</a:t>
            </a:r>
            <a:endParaRPr lang="en-US" sz="1200" b="0" dirty="0"/>
          </a:p>
          <a:p>
            <a:pPr>
              <a:buFontTx/>
              <a:buNone/>
            </a:pPr>
            <a:r>
              <a:rPr lang="en-US" sz="1200" b="0" dirty="0"/>
              <a:t>8.2.5– Virtual Printers</a:t>
            </a:r>
          </a:p>
          <a:p>
            <a:pPr>
              <a:buFontTx/>
              <a:buNone/>
            </a:pPr>
            <a:r>
              <a:rPr lang="en-US" sz="1200" b="0" dirty="0"/>
              <a:t>8.2.5.2 – Cloud Printing</a:t>
            </a:r>
          </a:p>
          <a:p>
            <a:pPr>
              <a:buFontTx/>
              <a:buNone/>
            </a:pPr>
            <a:r>
              <a:rPr lang="en-US" sz="1200" b="0" dirty="0"/>
              <a:t>8.2.5.3</a:t>
            </a:r>
            <a:r>
              <a:rPr lang="en-US" sz="1200" b="0" baseline="0" dirty="0"/>
              <a:t> Check Your Understanding – Virtual Printers</a:t>
            </a:r>
            <a:endParaRPr lang="en-US" sz="1200" b="0" dirty="0"/>
          </a:p>
        </p:txBody>
      </p:sp>
    </p:spTree>
    <p:extLst>
      <p:ext uri="{BB962C8B-B14F-4D97-AF65-F5344CB8AC3E}">
        <p14:creationId xmlns:p14="http://schemas.microsoft.com/office/powerpoint/2010/main" val="308283915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31</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a:t>8.2 – Printer</a:t>
            </a:r>
            <a:r>
              <a:rPr lang="en-US" sz="1200" b="0" baseline="0" dirty="0"/>
              <a:t> Type Comparison</a:t>
            </a:r>
            <a:endParaRPr lang="en-US" sz="1200" b="0" dirty="0"/>
          </a:p>
          <a:p>
            <a:pPr>
              <a:buFontTx/>
              <a:buNone/>
            </a:pPr>
            <a:r>
              <a:rPr lang="en-US" sz="1200" b="0" dirty="0"/>
              <a:t>8.2.6 – 3D Printers</a:t>
            </a:r>
          </a:p>
          <a:p>
            <a:pPr>
              <a:buFontTx/>
              <a:buNone/>
            </a:pPr>
            <a:r>
              <a:rPr lang="en-US" sz="1200" b="0" dirty="0"/>
              <a:t>8.2.6.1 – 3D Printer Characteristics</a:t>
            </a:r>
          </a:p>
        </p:txBody>
      </p:sp>
    </p:spTree>
    <p:extLst>
      <p:ext uri="{BB962C8B-B14F-4D97-AF65-F5344CB8AC3E}">
        <p14:creationId xmlns:p14="http://schemas.microsoft.com/office/powerpoint/2010/main" val="146051252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32</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a:t>8.2 – Printer</a:t>
            </a:r>
            <a:r>
              <a:rPr lang="en-US" sz="1200" b="0" baseline="0" dirty="0"/>
              <a:t> Type Comparison</a:t>
            </a:r>
            <a:endParaRPr lang="en-US" sz="1200" b="0" dirty="0"/>
          </a:p>
          <a:p>
            <a:pPr>
              <a:buFontTx/>
              <a:buNone/>
            </a:pPr>
            <a:r>
              <a:rPr lang="en-US" sz="1200" b="0" dirty="0"/>
              <a:t>8.2.6 – 3D Printers</a:t>
            </a:r>
          </a:p>
          <a:p>
            <a:pPr>
              <a:buFontTx/>
              <a:buNone/>
            </a:pPr>
            <a:r>
              <a:rPr lang="en-US" sz="1200" b="0" dirty="0"/>
              <a:t>8.2.6.2 – 3D Printer Parts</a:t>
            </a:r>
          </a:p>
          <a:p>
            <a:pPr>
              <a:buFontTx/>
              <a:buNone/>
            </a:pPr>
            <a:r>
              <a:rPr lang="en-US" sz="1200" b="0" dirty="0"/>
              <a:t>8.2.6.3 – Check Your Understanding – 3D Printers</a:t>
            </a:r>
          </a:p>
        </p:txBody>
      </p:sp>
    </p:spTree>
    <p:extLst>
      <p:ext uri="{BB962C8B-B14F-4D97-AF65-F5344CB8AC3E}">
        <p14:creationId xmlns:p14="http://schemas.microsoft.com/office/powerpoint/2010/main" val="180133381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sz="1200" b="0" dirty="0"/>
              <a:t>8 – Printers</a:t>
            </a:r>
          </a:p>
          <a:p>
            <a:pPr>
              <a:buFontTx/>
              <a:buNone/>
            </a:pPr>
            <a:r>
              <a:rPr lang="en-US" sz="1200" b="0" dirty="0"/>
              <a:t>8.3 – Installing and Configuring Printers</a:t>
            </a:r>
            <a:endParaRPr lang="en-GB" b="0"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33</a:t>
            </a:fld>
            <a:endParaRPr lang="en-US" dirty="0"/>
          </a:p>
        </p:txBody>
      </p:sp>
    </p:spTree>
    <p:extLst>
      <p:ext uri="{BB962C8B-B14F-4D97-AF65-F5344CB8AC3E}">
        <p14:creationId xmlns:p14="http://schemas.microsoft.com/office/powerpoint/2010/main" val="223187233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34</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a:t>8.3 – Installing and Configuring Printers</a:t>
            </a:r>
          </a:p>
          <a:p>
            <a:pPr>
              <a:buFontTx/>
              <a:buNone/>
            </a:pPr>
            <a:r>
              <a:rPr lang="en-US" sz="1200" b="0" dirty="0"/>
              <a:t>8.3.1– Installing</a:t>
            </a:r>
            <a:r>
              <a:rPr lang="en-US" sz="1200" b="0" baseline="0" dirty="0"/>
              <a:t> and Updating a </a:t>
            </a:r>
            <a:r>
              <a:rPr lang="en-US" sz="1200" b="0" dirty="0"/>
              <a:t>Printer</a:t>
            </a:r>
          </a:p>
          <a:p>
            <a:pPr>
              <a:buFontTx/>
              <a:buNone/>
            </a:pPr>
            <a:r>
              <a:rPr lang="en-US" sz="1200" b="0" dirty="0"/>
              <a:t>8.3.1.1 – Installing a Printer</a:t>
            </a:r>
          </a:p>
        </p:txBody>
      </p:sp>
    </p:spTree>
    <p:extLst>
      <p:ext uri="{BB962C8B-B14F-4D97-AF65-F5344CB8AC3E}">
        <p14:creationId xmlns:p14="http://schemas.microsoft.com/office/powerpoint/2010/main" val="316630987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35</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a:t>8.3 – Installing and Configuring Printers</a:t>
            </a:r>
          </a:p>
          <a:p>
            <a:pPr>
              <a:buFontTx/>
              <a:buNone/>
            </a:pPr>
            <a:r>
              <a:rPr lang="en-US" sz="1200" b="0" dirty="0"/>
              <a:t>8.3.1– Installing</a:t>
            </a:r>
            <a:r>
              <a:rPr lang="en-US" sz="1200" b="0" baseline="0" dirty="0"/>
              <a:t> and Updating a </a:t>
            </a:r>
            <a:r>
              <a:rPr lang="en-US" sz="1200" b="0" dirty="0"/>
              <a:t>Printer</a:t>
            </a:r>
          </a:p>
          <a:p>
            <a:pPr>
              <a:buFontTx/>
              <a:buNone/>
            </a:pPr>
            <a:r>
              <a:rPr lang="en-US" sz="1200" b="0" dirty="0"/>
              <a:t>8.3.1.2 – Lab - Install a Printer</a:t>
            </a:r>
          </a:p>
        </p:txBody>
      </p:sp>
    </p:spTree>
    <p:extLst>
      <p:ext uri="{BB962C8B-B14F-4D97-AF65-F5344CB8AC3E}">
        <p14:creationId xmlns:p14="http://schemas.microsoft.com/office/powerpoint/2010/main" val="147873916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36</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a:t>8.3 – Installing and Configuring Printers</a:t>
            </a:r>
          </a:p>
          <a:p>
            <a:pPr>
              <a:buFontTx/>
              <a:buNone/>
            </a:pPr>
            <a:r>
              <a:rPr lang="en-US" sz="1200" b="0" dirty="0"/>
              <a:t>8.3.1– Installing</a:t>
            </a:r>
            <a:r>
              <a:rPr lang="en-US" sz="1200" b="0" baseline="0" dirty="0"/>
              <a:t> and Updating a </a:t>
            </a:r>
            <a:r>
              <a:rPr lang="en-US" sz="1200" b="0" dirty="0"/>
              <a:t>Printer</a:t>
            </a:r>
          </a:p>
          <a:p>
            <a:pPr>
              <a:buFontTx/>
              <a:buNone/>
            </a:pPr>
            <a:r>
              <a:rPr lang="en-US" sz="1200" b="0" dirty="0"/>
              <a:t>8.3.1.3 – Test Printer Functions</a:t>
            </a:r>
          </a:p>
        </p:txBody>
      </p:sp>
    </p:spTree>
    <p:extLst>
      <p:ext uri="{BB962C8B-B14F-4D97-AF65-F5344CB8AC3E}">
        <p14:creationId xmlns:p14="http://schemas.microsoft.com/office/powerpoint/2010/main" val="24754437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37</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a:t>8.3 – Installing and Configuring Printers</a:t>
            </a:r>
          </a:p>
          <a:p>
            <a:pPr>
              <a:buFontTx/>
              <a:buNone/>
            </a:pPr>
            <a:r>
              <a:rPr lang="en-US" sz="1200" b="0" dirty="0"/>
              <a:t>8.3.2– Configuring Options and Default Settings</a:t>
            </a:r>
          </a:p>
          <a:p>
            <a:pPr>
              <a:buFontTx/>
              <a:buNone/>
            </a:pPr>
            <a:r>
              <a:rPr lang="en-US" sz="1200" b="0" dirty="0"/>
              <a:t>8.3.2.1 – Common Configuration Settings</a:t>
            </a:r>
          </a:p>
          <a:p>
            <a:pPr>
              <a:buFontTx/>
              <a:buNone/>
            </a:pPr>
            <a:r>
              <a:rPr lang="en-US" sz="1200" b="0" dirty="0"/>
              <a:t>8.3.2.2 – Check Your Understanding – Configuration Options</a:t>
            </a:r>
          </a:p>
        </p:txBody>
      </p:sp>
    </p:spTree>
    <p:extLst>
      <p:ext uri="{BB962C8B-B14F-4D97-AF65-F5344CB8AC3E}">
        <p14:creationId xmlns:p14="http://schemas.microsoft.com/office/powerpoint/2010/main" val="290612725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38</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a:t>8.3 – Installing and Configuring Printers</a:t>
            </a:r>
          </a:p>
          <a:p>
            <a:pPr>
              <a:buFontTx/>
              <a:buNone/>
            </a:pPr>
            <a:r>
              <a:rPr lang="en-US" sz="1200" b="0" dirty="0"/>
              <a:t>8.3.3– Optimizing Printer Performance</a:t>
            </a:r>
          </a:p>
          <a:p>
            <a:pPr>
              <a:buFontTx/>
              <a:buNone/>
            </a:pPr>
            <a:r>
              <a:rPr lang="en-US" sz="1200" b="0" dirty="0"/>
              <a:t>8.3.3.1 – Software Optimization</a:t>
            </a:r>
          </a:p>
        </p:txBody>
      </p:sp>
    </p:spTree>
    <p:extLst>
      <p:ext uri="{BB962C8B-B14F-4D97-AF65-F5344CB8AC3E}">
        <p14:creationId xmlns:p14="http://schemas.microsoft.com/office/powerpoint/2010/main" val="179293915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39</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a:t>8.3 – Installing and Configuring Printers</a:t>
            </a:r>
          </a:p>
          <a:p>
            <a:pPr>
              <a:buFontTx/>
              <a:buNone/>
            </a:pPr>
            <a:r>
              <a:rPr lang="en-US" sz="1200" b="0" dirty="0"/>
              <a:t>8.3.3– Optimizing Printer Performance</a:t>
            </a:r>
          </a:p>
          <a:p>
            <a:pPr>
              <a:buFontTx/>
              <a:buNone/>
            </a:pPr>
            <a:r>
              <a:rPr lang="en-US" sz="1200" b="0" dirty="0"/>
              <a:t>8.3.3.2 – Hardware Optimization</a:t>
            </a:r>
          </a:p>
          <a:p>
            <a:pPr>
              <a:buFontTx/>
              <a:buNone/>
            </a:pPr>
            <a:r>
              <a:rPr lang="en-US" sz="1200" b="0" dirty="0"/>
              <a:t>8.3.3.3 – Check Your Understanding – Printer Optimization (Figure</a:t>
            </a:r>
            <a:r>
              <a:rPr lang="en-US" sz="1200" b="0" baseline="0" dirty="0"/>
              <a:t> 1) and Printer Hardware Optimization (Figure 2) </a:t>
            </a:r>
            <a:endParaRPr lang="en-US" sz="1200" b="0" dirty="0"/>
          </a:p>
        </p:txBody>
      </p:sp>
    </p:spTree>
    <p:extLst>
      <p:ext uri="{BB962C8B-B14F-4D97-AF65-F5344CB8AC3E}">
        <p14:creationId xmlns:p14="http://schemas.microsoft.com/office/powerpoint/2010/main" val="6830186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7" tIns="0" rIns="18817" bIns="0" anchor="b"/>
          <a:lstStyle>
            <a:lvl1pPr defTabSz="901700" eaLnBrk="0" hangingPunct="0">
              <a:defRPr sz="2400" b="1">
                <a:solidFill>
                  <a:schemeClr val="tx1"/>
                </a:solidFill>
                <a:latin typeface="Arial" charset="0"/>
                <a:cs typeface="Arial" charset="0"/>
              </a:defRPr>
            </a:lvl1pPr>
            <a:lvl2pPr marL="742950" indent="-285750" defTabSz="901700" eaLnBrk="0" hangingPunct="0">
              <a:defRPr sz="2400" b="1">
                <a:solidFill>
                  <a:schemeClr val="tx1"/>
                </a:solidFill>
                <a:latin typeface="Arial" charset="0"/>
                <a:cs typeface="Arial" charset="0"/>
              </a:defRPr>
            </a:lvl2pPr>
            <a:lvl3pPr marL="1143000" indent="-228600" defTabSz="901700" eaLnBrk="0" hangingPunct="0">
              <a:defRPr sz="2400" b="1">
                <a:solidFill>
                  <a:schemeClr val="tx1"/>
                </a:solidFill>
                <a:latin typeface="Arial" charset="0"/>
                <a:cs typeface="Arial" charset="0"/>
              </a:defRPr>
            </a:lvl3pPr>
            <a:lvl4pPr marL="1600200" indent="-228600" defTabSz="901700" eaLnBrk="0" hangingPunct="0">
              <a:defRPr sz="2400" b="1">
                <a:solidFill>
                  <a:schemeClr val="tx1"/>
                </a:solidFill>
                <a:latin typeface="Arial" charset="0"/>
                <a:cs typeface="Arial" charset="0"/>
              </a:defRPr>
            </a:lvl4pPr>
            <a:lvl5pPr marL="2057400" indent="-228600" defTabSz="901700" eaLnBrk="0" hangingPunct="0">
              <a:defRPr sz="2400" b="1">
                <a:solidFill>
                  <a:schemeClr val="tx1"/>
                </a:solidFill>
                <a:latin typeface="Arial" charset="0"/>
                <a:cs typeface="Arial" charset="0"/>
              </a:defRPr>
            </a:lvl5pPr>
            <a:lvl6pPr marL="2514600" indent="-228600" defTabSz="901700" eaLnBrk="0" fontAlgn="base" hangingPunct="0">
              <a:spcBef>
                <a:spcPct val="0"/>
              </a:spcBef>
              <a:spcAft>
                <a:spcPct val="0"/>
              </a:spcAft>
              <a:defRPr sz="2400" b="1">
                <a:solidFill>
                  <a:schemeClr val="tx1"/>
                </a:solidFill>
                <a:latin typeface="Arial" charset="0"/>
                <a:cs typeface="Arial" charset="0"/>
              </a:defRPr>
            </a:lvl6pPr>
            <a:lvl7pPr marL="2971800" indent="-228600" defTabSz="901700" eaLnBrk="0" fontAlgn="base" hangingPunct="0">
              <a:spcBef>
                <a:spcPct val="0"/>
              </a:spcBef>
              <a:spcAft>
                <a:spcPct val="0"/>
              </a:spcAft>
              <a:defRPr sz="2400" b="1">
                <a:solidFill>
                  <a:schemeClr val="tx1"/>
                </a:solidFill>
                <a:latin typeface="Arial" charset="0"/>
                <a:cs typeface="Arial" charset="0"/>
              </a:defRPr>
            </a:lvl7pPr>
            <a:lvl8pPr marL="3429000" indent="-228600" defTabSz="901700" eaLnBrk="0" fontAlgn="base" hangingPunct="0">
              <a:spcBef>
                <a:spcPct val="0"/>
              </a:spcBef>
              <a:spcAft>
                <a:spcPct val="0"/>
              </a:spcAft>
              <a:defRPr sz="2400" b="1">
                <a:solidFill>
                  <a:schemeClr val="tx1"/>
                </a:solidFill>
                <a:latin typeface="Arial" charset="0"/>
                <a:cs typeface="Arial" charset="0"/>
              </a:defRPr>
            </a:lvl8pPr>
            <a:lvl9pPr marL="3886200" indent="-228600" defTabSz="901700" eaLnBrk="0" fontAlgn="base" hangingPunct="0">
              <a:spcBef>
                <a:spcPct val="0"/>
              </a:spcBef>
              <a:spcAft>
                <a:spcPct val="0"/>
              </a:spcAft>
              <a:defRPr sz="2400" b="1">
                <a:solidFill>
                  <a:schemeClr val="tx1"/>
                </a:solidFill>
                <a:latin typeface="Arial" charset="0"/>
                <a:cs typeface="Arial" charset="0"/>
              </a:defRPr>
            </a:lvl9pPr>
          </a:lstStyle>
          <a:p>
            <a:pPr algn="r"/>
            <a:fld id="{ACE20BE7-F2F3-4E26-9454-50B18F790A4E}" type="slidenum">
              <a:rPr lang="en-US" sz="800" b="0">
                <a:ea typeface="ＭＳ Ｐゴシック" pitchFamily="34" charset="-128"/>
              </a:rPr>
              <a:pPr algn="r"/>
              <a:t>4</a:t>
            </a:fld>
            <a:endParaRPr lang="en-US" sz="800" b="0" dirty="0">
              <a:ea typeface="ＭＳ Ｐゴシック" pitchFamily="34" charset="-128"/>
            </a:endParaRPr>
          </a:p>
        </p:txBody>
      </p:sp>
      <p:sp>
        <p:nvSpPr>
          <p:cNvPr id="21507" name="Rectangle 2"/>
          <p:cNvSpPr>
            <a:spLocks noGrp="1" noRot="1" noChangeAspect="1" noChangeArrowheads="1" noTextEdit="1"/>
          </p:cNvSpPr>
          <p:nvPr>
            <p:ph type="sldImg"/>
          </p:nvPr>
        </p:nvSpPr>
        <p:spPr>
          <a:ln/>
        </p:spPr>
      </p:sp>
      <p:sp>
        <p:nvSpPr>
          <p:cNvPr id="215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a:p>
        </p:txBody>
      </p:sp>
    </p:spTree>
    <p:extLst>
      <p:ext uri="{BB962C8B-B14F-4D97-AF65-F5344CB8AC3E}">
        <p14:creationId xmlns:p14="http://schemas.microsoft.com/office/powerpoint/2010/main" val="273681907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sz="1200" b="0" dirty="0"/>
              <a:t>8 – Printers</a:t>
            </a:r>
          </a:p>
          <a:p>
            <a:pPr>
              <a:buFontTx/>
              <a:buNone/>
            </a:pPr>
            <a:r>
              <a:rPr lang="en-US" sz="1200" b="0" dirty="0"/>
              <a:t>8.4 – Sharing Printers</a:t>
            </a:r>
            <a:endParaRPr lang="en-GB" b="0"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40</a:t>
            </a:fld>
            <a:endParaRPr lang="en-US" dirty="0"/>
          </a:p>
        </p:txBody>
      </p:sp>
    </p:spTree>
    <p:extLst>
      <p:ext uri="{BB962C8B-B14F-4D97-AF65-F5344CB8AC3E}">
        <p14:creationId xmlns:p14="http://schemas.microsoft.com/office/powerpoint/2010/main" val="163313621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41</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a:t>8.4 – Sharing Printers</a:t>
            </a:r>
          </a:p>
          <a:p>
            <a:pPr>
              <a:buFontTx/>
              <a:buNone/>
            </a:pPr>
            <a:r>
              <a:rPr lang="en-US" sz="1200" b="0" dirty="0"/>
              <a:t>8.4.1– Operating System Settings for Sharing Printers</a:t>
            </a:r>
          </a:p>
          <a:p>
            <a:pPr>
              <a:buFontTx/>
              <a:buNone/>
            </a:pPr>
            <a:r>
              <a:rPr lang="en-US" sz="1200" b="0" dirty="0"/>
              <a:t>8.4.1.1 – Configuring Printer Sharing</a:t>
            </a:r>
          </a:p>
        </p:txBody>
      </p:sp>
    </p:spTree>
    <p:extLst>
      <p:ext uri="{BB962C8B-B14F-4D97-AF65-F5344CB8AC3E}">
        <p14:creationId xmlns:p14="http://schemas.microsoft.com/office/powerpoint/2010/main" val="62080149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42</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a:t>8.4 – Sharing Printers</a:t>
            </a:r>
          </a:p>
          <a:p>
            <a:pPr>
              <a:buFontTx/>
              <a:buNone/>
            </a:pPr>
            <a:r>
              <a:rPr lang="en-US" sz="1200" b="0" dirty="0"/>
              <a:t>8.4.1– Operating System Settings for Sharing Printers</a:t>
            </a:r>
          </a:p>
          <a:p>
            <a:pPr>
              <a:buFontTx/>
              <a:buNone/>
            </a:pPr>
            <a:r>
              <a:rPr lang="en-US" sz="1200" b="0" dirty="0"/>
              <a:t>8.4.1.2 – Wireless Printer Connections</a:t>
            </a:r>
          </a:p>
        </p:txBody>
      </p:sp>
    </p:spTree>
    <p:extLst>
      <p:ext uri="{BB962C8B-B14F-4D97-AF65-F5344CB8AC3E}">
        <p14:creationId xmlns:p14="http://schemas.microsoft.com/office/powerpoint/2010/main" val="155998369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43</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a:t>8.4 – Sharing Printers</a:t>
            </a:r>
          </a:p>
          <a:p>
            <a:pPr>
              <a:buFontTx/>
              <a:buNone/>
            </a:pPr>
            <a:r>
              <a:rPr lang="en-US" sz="1200" b="0" dirty="0"/>
              <a:t>8.4.1– Operating System Settings for Sharing Printers</a:t>
            </a:r>
          </a:p>
          <a:p>
            <a:pPr>
              <a:buFontTx/>
              <a:buNone/>
            </a:pPr>
            <a:r>
              <a:rPr lang="en-US" sz="1200" b="0" dirty="0"/>
              <a:t>8.4.1.3 – Lab – Share a Printer in Windows</a:t>
            </a:r>
          </a:p>
        </p:txBody>
      </p:sp>
    </p:spTree>
    <p:extLst>
      <p:ext uri="{BB962C8B-B14F-4D97-AF65-F5344CB8AC3E}">
        <p14:creationId xmlns:p14="http://schemas.microsoft.com/office/powerpoint/2010/main" val="316980040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44</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a:t>8.4 – Sharing Printers</a:t>
            </a:r>
          </a:p>
          <a:p>
            <a:pPr>
              <a:buFontTx/>
              <a:buNone/>
            </a:pPr>
            <a:r>
              <a:rPr lang="en-US" sz="1200" b="0" dirty="0"/>
              <a:t>8.4.2– Print</a:t>
            </a:r>
            <a:r>
              <a:rPr lang="en-US" sz="1200" b="0" baseline="0" dirty="0"/>
              <a:t> Servers</a:t>
            </a:r>
            <a:endParaRPr lang="en-US" sz="1200" b="0" dirty="0"/>
          </a:p>
          <a:p>
            <a:pPr>
              <a:buFontTx/>
              <a:buNone/>
            </a:pPr>
            <a:r>
              <a:rPr lang="en-US" sz="1200" b="0" dirty="0"/>
              <a:t>8.4.2.1 – Purposes of Print</a:t>
            </a:r>
            <a:r>
              <a:rPr lang="en-US" sz="1200" b="0" baseline="0" dirty="0"/>
              <a:t> Servers</a:t>
            </a:r>
            <a:endParaRPr lang="en-US" sz="1200" b="0" dirty="0"/>
          </a:p>
        </p:txBody>
      </p:sp>
    </p:spTree>
    <p:extLst>
      <p:ext uri="{BB962C8B-B14F-4D97-AF65-F5344CB8AC3E}">
        <p14:creationId xmlns:p14="http://schemas.microsoft.com/office/powerpoint/2010/main" val="123703271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45</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a:t>8.4 – Sharing Printers</a:t>
            </a:r>
          </a:p>
          <a:p>
            <a:pPr>
              <a:buFontTx/>
              <a:buNone/>
            </a:pPr>
            <a:r>
              <a:rPr lang="en-US" sz="1200" b="0" dirty="0"/>
              <a:t>8.4.2– Print</a:t>
            </a:r>
            <a:r>
              <a:rPr lang="en-US" sz="1200" b="0" baseline="0" dirty="0"/>
              <a:t> Servers</a:t>
            </a:r>
            <a:endParaRPr lang="en-US" sz="1200" b="0" dirty="0"/>
          </a:p>
          <a:p>
            <a:pPr>
              <a:buFontTx/>
              <a:buNone/>
            </a:pPr>
            <a:r>
              <a:rPr lang="en-US" sz="1200" b="0" dirty="0"/>
              <a:t>8.4.2.2 – Software Print</a:t>
            </a:r>
            <a:r>
              <a:rPr lang="en-US" sz="1200" b="0" baseline="0" dirty="0"/>
              <a:t> Servers</a:t>
            </a:r>
            <a:endParaRPr lang="en-US" sz="1200" b="0" dirty="0"/>
          </a:p>
        </p:txBody>
      </p:sp>
    </p:spTree>
    <p:extLst>
      <p:ext uri="{BB962C8B-B14F-4D97-AF65-F5344CB8AC3E}">
        <p14:creationId xmlns:p14="http://schemas.microsoft.com/office/powerpoint/2010/main" val="271688831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46</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a:t>8.4 – Sharing Printers</a:t>
            </a:r>
          </a:p>
          <a:p>
            <a:pPr>
              <a:buFontTx/>
              <a:buNone/>
            </a:pPr>
            <a:r>
              <a:rPr lang="en-US" sz="1200" b="0" dirty="0"/>
              <a:t>8.4.2– Print</a:t>
            </a:r>
            <a:r>
              <a:rPr lang="en-US" sz="1200" b="0" baseline="0" dirty="0"/>
              <a:t> Servers</a:t>
            </a:r>
            <a:endParaRPr lang="en-US" sz="1200" b="0" dirty="0"/>
          </a:p>
          <a:p>
            <a:pPr>
              <a:buFontTx/>
              <a:buNone/>
            </a:pPr>
            <a:r>
              <a:rPr lang="en-US" sz="1200" b="0" dirty="0"/>
              <a:t>8.4.2.3 – Hardware Print</a:t>
            </a:r>
            <a:r>
              <a:rPr lang="en-US" sz="1200" b="0" baseline="0" dirty="0"/>
              <a:t> Servers</a:t>
            </a:r>
            <a:endParaRPr lang="en-US" sz="1200" b="0" dirty="0"/>
          </a:p>
        </p:txBody>
      </p:sp>
    </p:spTree>
    <p:extLst>
      <p:ext uri="{BB962C8B-B14F-4D97-AF65-F5344CB8AC3E}">
        <p14:creationId xmlns:p14="http://schemas.microsoft.com/office/powerpoint/2010/main" val="203954317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47</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a:t>8.4 – Sharing Printers</a:t>
            </a:r>
          </a:p>
          <a:p>
            <a:pPr>
              <a:buFontTx/>
              <a:buNone/>
            </a:pPr>
            <a:r>
              <a:rPr lang="en-US" sz="1200" b="0" dirty="0"/>
              <a:t>8.4.2– Print</a:t>
            </a:r>
            <a:r>
              <a:rPr lang="en-US" sz="1200" b="0" baseline="0" dirty="0"/>
              <a:t> Servers</a:t>
            </a:r>
            <a:endParaRPr lang="en-US" sz="1200" b="0" dirty="0"/>
          </a:p>
          <a:p>
            <a:pPr>
              <a:buFontTx/>
              <a:buNone/>
            </a:pPr>
            <a:r>
              <a:rPr lang="en-US" sz="1200" b="0" dirty="0"/>
              <a:t>8.4.2.4 – Dedicated Print</a:t>
            </a:r>
            <a:r>
              <a:rPr lang="en-US" sz="1200" b="0" baseline="0" dirty="0"/>
              <a:t> Servers</a:t>
            </a:r>
          </a:p>
          <a:p>
            <a:pPr>
              <a:buFontTx/>
              <a:buNone/>
            </a:pPr>
            <a:r>
              <a:rPr lang="en-US" sz="1200" b="0" baseline="0" dirty="0"/>
              <a:t>8.4.2.5 – Check Your Understanding – Print Servers</a:t>
            </a:r>
            <a:endParaRPr lang="en-US" sz="1200" b="0" dirty="0"/>
          </a:p>
        </p:txBody>
      </p:sp>
    </p:spTree>
    <p:extLst>
      <p:ext uri="{BB962C8B-B14F-4D97-AF65-F5344CB8AC3E}">
        <p14:creationId xmlns:p14="http://schemas.microsoft.com/office/powerpoint/2010/main" val="249065508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sz="1200" b="0" dirty="0"/>
              <a:t>8 – Printers</a:t>
            </a:r>
          </a:p>
          <a:p>
            <a:pPr>
              <a:buFontTx/>
              <a:buNone/>
            </a:pPr>
            <a:r>
              <a:rPr lang="en-US" sz="1200" b="0" dirty="0"/>
              <a:t>8.5 – Troubleshooting and Maintaining Printers</a:t>
            </a:r>
            <a:endParaRPr lang="en-GB" b="0"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48</a:t>
            </a:fld>
            <a:endParaRPr lang="en-US" dirty="0"/>
          </a:p>
        </p:txBody>
      </p:sp>
    </p:spTree>
    <p:extLst>
      <p:ext uri="{BB962C8B-B14F-4D97-AF65-F5344CB8AC3E}">
        <p14:creationId xmlns:p14="http://schemas.microsoft.com/office/powerpoint/2010/main" val="420480573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49</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a:t>8.5 – Maintaining and Troubleshooting Printers</a:t>
            </a:r>
          </a:p>
          <a:p>
            <a:pPr>
              <a:buFontTx/>
              <a:buNone/>
            </a:pPr>
            <a:r>
              <a:rPr lang="en-US" sz="1200" b="0" dirty="0"/>
              <a:t>8.5.1– Printer Preventive Maintenance</a:t>
            </a:r>
          </a:p>
          <a:p>
            <a:pPr>
              <a:buFontTx/>
              <a:buNone/>
            </a:pPr>
            <a:r>
              <a:rPr lang="en-US" sz="1200" b="0" dirty="0"/>
              <a:t>8.5.1.1 – Vendor Guidelines</a:t>
            </a:r>
          </a:p>
          <a:p>
            <a:pPr>
              <a:buFontTx/>
              <a:buNone/>
            </a:pPr>
            <a:r>
              <a:rPr lang="en-US" sz="1200" b="0" dirty="0"/>
              <a:t>8.5.1.2</a:t>
            </a:r>
            <a:r>
              <a:rPr lang="en-US" sz="1200" b="0" baseline="0" dirty="0"/>
              <a:t> – What Do You Already Know? Printer Operating Environment</a:t>
            </a:r>
            <a:endParaRPr lang="en-US" sz="1200" b="0" dirty="0"/>
          </a:p>
        </p:txBody>
      </p:sp>
    </p:spTree>
    <p:extLst>
      <p:ext uri="{BB962C8B-B14F-4D97-AF65-F5344CB8AC3E}">
        <p14:creationId xmlns:p14="http://schemas.microsoft.com/office/powerpoint/2010/main" val="24866911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0A313ED8-785B-4D16-9B17-4143385249B9}" type="slidenum">
              <a:rPr lang="en-US" sz="800" b="0"/>
              <a:pPr algn="r"/>
              <a:t>5</a:t>
            </a:fld>
            <a:endParaRPr lang="en-US" sz="800" b="0" dirty="0"/>
          </a:p>
        </p:txBody>
      </p:sp>
      <p:sp>
        <p:nvSpPr>
          <p:cNvPr id="20483" name="Rectangle 2"/>
          <p:cNvSpPr>
            <a:spLocks noGrp="1" noRot="1" noChangeAspect="1" noChangeArrowheads="1" noTextEdit="1"/>
          </p:cNvSpPr>
          <p:nvPr>
            <p:ph type="sldImg"/>
          </p:nvPr>
        </p:nvSpPr>
        <p:spPr>
          <a:ln/>
        </p:spPr>
      </p:sp>
      <p:sp>
        <p:nvSpPr>
          <p:cNvPr id="204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a:p>
        </p:txBody>
      </p:sp>
    </p:spTree>
    <p:extLst>
      <p:ext uri="{BB962C8B-B14F-4D97-AF65-F5344CB8AC3E}">
        <p14:creationId xmlns:p14="http://schemas.microsoft.com/office/powerpoint/2010/main" val="168745380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50</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a:t>8.5 – Maintaining and Troubleshooting Printers</a:t>
            </a:r>
          </a:p>
          <a:p>
            <a:pPr>
              <a:buFontTx/>
              <a:buNone/>
            </a:pPr>
            <a:r>
              <a:rPr lang="en-US" sz="1200" b="0" dirty="0"/>
              <a:t>8.5.2– Inkjet</a:t>
            </a:r>
            <a:r>
              <a:rPr lang="en-US" sz="1200" b="0" baseline="0" dirty="0"/>
              <a:t> </a:t>
            </a:r>
            <a:r>
              <a:rPr lang="en-US" sz="1200" b="0" dirty="0"/>
              <a:t>Printer Preventive Maintenance</a:t>
            </a:r>
          </a:p>
          <a:p>
            <a:pPr>
              <a:buFontTx/>
              <a:buNone/>
            </a:pPr>
            <a:r>
              <a:rPr lang="en-US" sz="1200" b="0" dirty="0"/>
              <a:t>8.5.2.1 – Video Demonstration – Inkjet Printer Preventive Maintenance</a:t>
            </a:r>
          </a:p>
        </p:txBody>
      </p:sp>
    </p:spTree>
    <p:extLst>
      <p:ext uri="{BB962C8B-B14F-4D97-AF65-F5344CB8AC3E}">
        <p14:creationId xmlns:p14="http://schemas.microsoft.com/office/powerpoint/2010/main" val="375042877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51</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a:t>8.5 – Maintaining and Troubleshooting Printers</a:t>
            </a:r>
          </a:p>
          <a:p>
            <a:pPr>
              <a:buFontTx/>
              <a:buNone/>
            </a:pPr>
            <a:r>
              <a:rPr lang="en-US" sz="1200" b="0" dirty="0"/>
              <a:t>8.5.2– Inkjet</a:t>
            </a:r>
            <a:r>
              <a:rPr lang="en-US" sz="1200" b="0" baseline="0" dirty="0"/>
              <a:t> </a:t>
            </a:r>
            <a:r>
              <a:rPr lang="en-US" sz="1200" b="0" dirty="0"/>
              <a:t>Printer Preventive Maintenance</a:t>
            </a:r>
          </a:p>
          <a:p>
            <a:pPr>
              <a:buFontTx/>
              <a:buNone/>
            </a:pPr>
            <a:r>
              <a:rPr lang="en-US" sz="1200" b="0" dirty="0"/>
              <a:t>8.5.2.2 – Lab – Perform Preventive Maintenance on an Inkjet Printer</a:t>
            </a:r>
          </a:p>
        </p:txBody>
      </p:sp>
    </p:spTree>
    <p:extLst>
      <p:ext uri="{BB962C8B-B14F-4D97-AF65-F5344CB8AC3E}">
        <p14:creationId xmlns:p14="http://schemas.microsoft.com/office/powerpoint/2010/main" val="253222082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52</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a:t>8.5 – Maintaining and Troubleshooting Printers</a:t>
            </a:r>
          </a:p>
          <a:p>
            <a:pPr>
              <a:buFontTx/>
              <a:buNone/>
            </a:pPr>
            <a:r>
              <a:rPr lang="en-US" sz="1200" b="0" dirty="0"/>
              <a:t>8.5.3– Laser</a:t>
            </a:r>
            <a:r>
              <a:rPr lang="en-US" sz="1200" b="0" baseline="0" dirty="0"/>
              <a:t> </a:t>
            </a:r>
            <a:r>
              <a:rPr lang="en-US" sz="1200" b="0" dirty="0"/>
              <a:t>Printer Preventive Maintenance</a:t>
            </a:r>
          </a:p>
          <a:p>
            <a:pPr>
              <a:buFontTx/>
              <a:buNone/>
            </a:pPr>
            <a:r>
              <a:rPr lang="en-US" sz="1200" b="0" dirty="0"/>
              <a:t>8.5.3.1 – Video Demonstration – Laser Printer Preventive Maintenance</a:t>
            </a:r>
          </a:p>
        </p:txBody>
      </p:sp>
    </p:spTree>
    <p:extLst>
      <p:ext uri="{BB962C8B-B14F-4D97-AF65-F5344CB8AC3E}">
        <p14:creationId xmlns:p14="http://schemas.microsoft.com/office/powerpoint/2010/main" val="228704323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53</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a:t>8.5 – Maintaining and Troubleshooting Printers</a:t>
            </a:r>
          </a:p>
          <a:p>
            <a:pPr>
              <a:buFontTx/>
              <a:buNone/>
            </a:pPr>
            <a:r>
              <a:rPr lang="en-US" sz="1200" b="0" dirty="0"/>
              <a:t>8.5.3– Laser</a:t>
            </a:r>
            <a:r>
              <a:rPr lang="en-US" sz="1200" b="0" baseline="0" dirty="0"/>
              <a:t> </a:t>
            </a:r>
            <a:r>
              <a:rPr lang="en-US" sz="1200" b="0" dirty="0"/>
              <a:t>Printer Preventive Maintenance</a:t>
            </a:r>
          </a:p>
          <a:p>
            <a:pPr>
              <a:buFontTx/>
              <a:buNone/>
            </a:pPr>
            <a:r>
              <a:rPr lang="en-US" sz="1200" b="0" dirty="0"/>
              <a:t>8.5.3.2 – Lab – Perform Preventive Maintenance on a Laser Printer</a:t>
            </a:r>
          </a:p>
        </p:txBody>
      </p:sp>
    </p:spTree>
    <p:extLst>
      <p:ext uri="{BB962C8B-B14F-4D97-AF65-F5344CB8AC3E}">
        <p14:creationId xmlns:p14="http://schemas.microsoft.com/office/powerpoint/2010/main" val="189330997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54</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a:t>8.5 – Maintaining and Troubleshooting Printers</a:t>
            </a:r>
          </a:p>
          <a:p>
            <a:pPr>
              <a:buFontTx/>
              <a:buNone/>
            </a:pPr>
            <a:r>
              <a:rPr lang="en-US" sz="1200" b="0" dirty="0"/>
              <a:t>8.5.4</a:t>
            </a:r>
            <a:r>
              <a:rPr lang="en-US" sz="1200" b="0" baseline="0" dirty="0"/>
              <a:t> </a:t>
            </a:r>
            <a:r>
              <a:rPr lang="en-US" sz="1200" b="0" dirty="0"/>
              <a:t>– Thermal</a:t>
            </a:r>
            <a:r>
              <a:rPr lang="en-US" sz="1200" b="0" baseline="0" dirty="0"/>
              <a:t> </a:t>
            </a:r>
            <a:r>
              <a:rPr lang="en-US" sz="1200" b="0" dirty="0"/>
              <a:t>Printer Preventive Maintenance</a:t>
            </a:r>
          </a:p>
          <a:p>
            <a:pPr>
              <a:buFontTx/>
              <a:buNone/>
            </a:pPr>
            <a:r>
              <a:rPr lang="en-US" sz="1200" b="0" dirty="0"/>
              <a:t>8.5.4.1 – Perform Preventive Maintenance on a Thermal Printer</a:t>
            </a:r>
          </a:p>
          <a:p>
            <a:pPr>
              <a:buFontTx/>
              <a:buNone/>
            </a:pPr>
            <a:r>
              <a:rPr lang="en-US" sz="1200" b="0" dirty="0"/>
              <a:t>8.5.4.2</a:t>
            </a:r>
            <a:r>
              <a:rPr lang="en-US" sz="1200" b="0" baseline="0" dirty="0"/>
              <a:t> – Check Your Understanding – Thermal Printer Preventive Maintenance</a:t>
            </a:r>
            <a:endParaRPr lang="en-US" sz="1200" b="0" dirty="0"/>
          </a:p>
        </p:txBody>
      </p:sp>
    </p:spTree>
    <p:extLst>
      <p:ext uri="{BB962C8B-B14F-4D97-AF65-F5344CB8AC3E}">
        <p14:creationId xmlns:p14="http://schemas.microsoft.com/office/powerpoint/2010/main" val="93678825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55</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a:t>8.5 – Maintaining and Troubleshooting Printers</a:t>
            </a:r>
          </a:p>
          <a:p>
            <a:pPr>
              <a:buFontTx/>
              <a:buNone/>
            </a:pPr>
            <a:r>
              <a:rPr lang="en-US" sz="1200" b="0" dirty="0"/>
              <a:t>8.5.5– Impact</a:t>
            </a:r>
            <a:r>
              <a:rPr lang="en-US" sz="1200" b="0" baseline="0" dirty="0"/>
              <a:t> </a:t>
            </a:r>
            <a:r>
              <a:rPr lang="en-US" sz="1200" b="0" dirty="0"/>
              <a:t>Printer Preventive Maintenance</a:t>
            </a:r>
          </a:p>
          <a:p>
            <a:pPr>
              <a:buFontTx/>
              <a:buNone/>
            </a:pPr>
            <a:r>
              <a:rPr lang="en-US" sz="1200" b="0" dirty="0"/>
              <a:t>8.5.5.1 – Perform Preventive Maintenance on an Impact Printer</a:t>
            </a:r>
          </a:p>
          <a:p>
            <a:pPr>
              <a:buFontTx/>
              <a:buNone/>
            </a:pPr>
            <a:r>
              <a:rPr lang="en-US" sz="1200" b="0" dirty="0"/>
              <a:t>8.5.5.2</a:t>
            </a:r>
            <a:r>
              <a:rPr lang="en-US" sz="1200" b="0" baseline="0" dirty="0"/>
              <a:t> – Check Your Understanding – Impact Printer Preventive Maintenance</a:t>
            </a:r>
            <a:endParaRPr lang="en-US" sz="1200" b="0" dirty="0"/>
          </a:p>
        </p:txBody>
      </p:sp>
    </p:spTree>
    <p:extLst>
      <p:ext uri="{BB962C8B-B14F-4D97-AF65-F5344CB8AC3E}">
        <p14:creationId xmlns:p14="http://schemas.microsoft.com/office/powerpoint/2010/main" val="270558427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56</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a:t>8.5 – Maintaining and Troubleshooting Printers</a:t>
            </a:r>
          </a:p>
          <a:p>
            <a:pPr>
              <a:buFontTx/>
              <a:buNone/>
            </a:pPr>
            <a:r>
              <a:rPr lang="en-US" sz="1200" b="0" dirty="0"/>
              <a:t>8.5.6– 3D</a:t>
            </a:r>
            <a:r>
              <a:rPr lang="en-US" sz="1200" b="0" baseline="0" dirty="0"/>
              <a:t> </a:t>
            </a:r>
            <a:r>
              <a:rPr lang="en-US" sz="1200" b="0" dirty="0"/>
              <a:t>Printer Preventive Maintenance</a:t>
            </a:r>
          </a:p>
          <a:p>
            <a:pPr>
              <a:buFontTx/>
              <a:buNone/>
            </a:pPr>
            <a:r>
              <a:rPr lang="en-US" sz="1200" b="0" dirty="0"/>
              <a:t>8.5.6.1 – Video Demonstration – 3D Printer Preventive Maintenance</a:t>
            </a:r>
          </a:p>
        </p:txBody>
      </p:sp>
    </p:spTree>
    <p:extLst>
      <p:ext uri="{BB962C8B-B14F-4D97-AF65-F5344CB8AC3E}">
        <p14:creationId xmlns:p14="http://schemas.microsoft.com/office/powerpoint/2010/main" val="194201627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57</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a:t>8.5 – Maintaining and Troubleshooting Printers</a:t>
            </a:r>
          </a:p>
          <a:p>
            <a:pPr>
              <a:buFontTx/>
              <a:buNone/>
            </a:pPr>
            <a:r>
              <a:rPr lang="en-US" sz="1200" b="0" dirty="0"/>
              <a:t>8.5.6– 3D</a:t>
            </a:r>
            <a:r>
              <a:rPr lang="en-US" sz="1200" b="0" baseline="0" dirty="0"/>
              <a:t> </a:t>
            </a:r>
            <a:r>
              <a:rPr lang="en-US" sz="1200" b="0" dirty="0"/>
              <a:t>Printer Preventive Maintenance</a:t>
            </a:r>
          </a:p>
          <a:p>
            <a:pPr>
              <a:buFontTx/>
              <a:buNone/>
            </a:pPr>
            <a:r>
              <a:rPr lang="en-US" sz="1200" b="0" dirty="0"/>
              <a:t>8.5.6.2 – Video Demonstration – 3D Printer Printing a Component</a:t>
            </a:r>
          </a:p>
          <a:p>
            <a:pPr>
              <a:buFontTx/>
              <a:buNone/>
            </a:pPr>
            <a:r>
              <a:rPr lang="en-US" sz="1200" b="0" dirty="0"/>
              <a:t>8.5.6.3 – Check Your Understanding – 3D Printer</a:t>
            </a:r>
            <a:r>
              <a:rPr lang="en-US" sz="1200" b="0" baseline="0" dirty="0"/>
              <a:t> Preventive Maintenance</a:t>
            </a:r>
            <a:endParaRPr lang="en-US" sz="1200" b="0" dirty="0"/>
          </a:p>
        </p:txBody>
      </p:sp>
    </p:spTree>
    <p:extLst>
      <p:ext uri="{BB962C8B-B14F-4D97-AF65-F5344CB8AC3E}">
        <p14:creationId xmlns:p14="http://schemas.microsoft.com/office/powerpoint/2010/main" val="145705018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58</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a:t>8.5 – Maintaining and Troubleshooting Printers</a:t>
            </a:r>
          </a:p>
          <a:p>
            <a:pPr>
              <a:buFontTx/>
              <a:buNone/>
            </a:pPr>
            <a:r>
              <a:rPr lang="en-US" sz="1200" b="0" dirty="0"/>
              <a:t>8.5.7– Troubleshooting Printing Issues</a:t>
            </a:r>
          </a:p>
          <a:p>
            <a:pPr>
              <a:buFontTx/>
              <a:buNone/>
            </a:pPr>
            <a:r>
              <a:rPr lang="en-US" sz="1200" b="0" dirty="0"/>
              <a:t>8.5.7.1 – The Six Steps of the Troubleshooting Process</a:t>
            </a:r>
          </a:p>
        </p:txBody>
      </p:sp>
    </p:spTree>
    <p:extLst>
      <p:ext uri="{BB962C8B-B14F-4D97-AF65-F5344CB8AC3E}">
        <p14:creationId xmlns:p14="http://schemas.microsoft.com/office/powerpoint/2010/main" val="303365076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59</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a:t>8.5 – Maintaining and Troubleshooting Printers</a:t>
            </a:r>
          </a:p>
          <a:p>
            <a:pPr>
              <a:buFontTx/>
              <a:buNone/>
            </a:pPr>
            <a:r>
              <a:rPr lang="en-US" sz="1200" b="0" dirty="0"/>
              <a:t>8.5.7– Troubleshooting Printing Issues</a:t>
            </a:r>
          </a:p>
          <a:p>
            <a:pPr>
              <a:buFontTx/>
              <a:buNone/>
            </a:pPr>
            <a:r>
              <a:rPr lang="en-US" sz="1200" b="0" dirty="0"/>
              <a:t>8.5.7.2 – Identify the Problem</a:t>
            </a:r>
          </a:p>
        </p:txBody>
      </p:sp>
    </p:spTree>
    <p:extLst>
      <p:ext uri="{BB962C8B-B14F-4D97-AF65-F5344CB8AC3E}">
        <p14:creationId xmlns:p14="http://schemas.microsoft.com/office/powerpoint/2010/main" val="10564748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0A313ED8-785B-4D16-9B17-4143385249B9}" type="slidenum">
              <a:rPr lang="en-US" sz="800" b="0"/>
              <a:pPr algn="r"/>
              <a:t>6</a:t>
            </a:fld>
            <a:endParaRPr lang="en-US" sz="800" b="0" dirty="0"/>
          </a:p>
        </p:txBody>
      </p:sp>
      <p:sp>
        <p:nvSpPr>
          <p:cNvPr id="20483" name="Rectangle 2"/>
          <p:cNvSpPr>
            <a:spLocks noGrp="1" noRot="1" noChangeAspect="1" noChangeArrowheads="1" noTextEdit="1"/>
          </p:cNvSpPr>
          <p:nvPr>
            <p:ph type="sldImg"/>
          </p:nvPr>
        </p:nvSpPr>
        <p:spPr>
          <a:ln/>
        </p:spPr>
      </p:sp>
      <p:sp>
        <p:nvSpPr>
          <p:cNvPr id="204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a:p>
        </p:txBody>
      </p:sp>
    </p:spTree>
    <p:extLst>
      <p:ext uri="{BB962C8B-B14F-4D97-AF65-F5344CB8AC3E}">
        <p14:creationId xmlns:p14="http://schemas.microsoft.com/office/powerpoint/2010/main" val="104967561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60</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a:t>8.5 – Maintaining and Troubleshooting Printers</a:t>
            </a:r>
          </a:p>
          <a:p>
            <a:pPr>
              <a:buFontTx/>
              <a:buNone/>
            </a:pPr>
            <a:r>
              <a:rPr lang="en-US" sz="1200" b="0" dirty="0"/>
              <a:t>8.5.7– Troubleshooting Printing Issues</a:t>
            </a:r>
          </a:p>
          <a:p>
            <a:pPr>
              <a:buFontTx/>
              <a:buNone/>
            </a:pPr>
            <a:r>
              <a:rPr lang="en-US" sz="1200" b="0" dirty="0"/>
              <a:t>8.5.7.3 – Establish a Theory of Probably Cause</a:t>
            </a:r>
          </a:p>
        </p:txBody>
      </p:sp>
    </p:spTree>
    <p:extLst>
      <p:ext uri="{BB962C8B-B14F-4D97-AF65-F5344CB8AC3E}">
        <p14:creationId xmlns:p14="http://schemas.microsoft.com/office/powerpoint/2010/main" val="326685437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61</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a:t>8.5 – Maintaining and Troubleshooting Printers</a:t>
            </a:r>
          </a:p>
          <a:p>
            <a:pPr>
              <a:buFontTx/>
              <a:buNone/>
            </a:pPr>
            <a:r>
              <a:rPr lang="en-US" sz="1200" b="0" dirty="0"/>
              <a:t>8.5.7– Troubleshooting Printing Issues</a:t>
            </a:r>
          </a:p>
          <a:p>
            <a:pPr>
              <a:buFontTx/>
              <a:buNone/>
            </a:pPr>
            <a:r>
              <a:rPr lang="en-US" sz="1200" b="0" dirty="0"/>
              <a:t>8.5.7.4 – Test the Theory to Determine Cause</a:t>
            </a:r>
          </a:p>
        </p:txBody>
      </p:sp>
    </p:spTree>
    <p:extLst>
      <p:ext uri="{BB962C8B-B14F-4D97-AF65-F5344CB8AC3E}">
        <p14:creationId xmlns:p14="http://schemas.microsoft.com/office/powerpoint/2010/main" val="340344452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62</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a:t>8.5 – Maintaining and Troubleshooting Printers</a:t>
            </a:r>
          </a:p>
          <a:p>
            <a:pPr>
              <a:buFontTx/>
              <a:buNone/>
            </a:pPr>
            <a:r>
              <a:rPr lang="en-US" sz="1200" b="0" dirty="0"/>
              <a:t>8.5.7– Troubleshooting Printing Issues</a:t>
            </a:r>
          </a:p>
          <a:p>
            <a:pPr>
              <a:buFontTx/>
              <a:buNone/>
            </a:pPr>
            <a:r>
              <a:rPr lang="en-US" sz="1200" b="0" dirty="0"/>
              <a:t>8.5.7.5 – Establish a Plan of Action to Resolve the Problem and</a:t>
            </a:r>
            <a:r>
              <a:rPr lang="en-US" sz="1200" b="0" baseline="0" dirty="0"/>
              <a:t> Implement the Solution</a:t>
            </a:r>
            <a:endParaRPr lang="en-US" sz="1200" b="0" dirty="0"/>
          </a:p>
        </p:txBody>
      </p:sp>
    </p:spTree>
    <p:extLst>
      <p:ext uri="{BB962C8B-B14F-4D97-AF65-F5344CB8AC3E}">
        <p14:creationId xmlns:p14="http://schemas.microsoft.com/office/powerpoint/2010/main" val="106121511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63</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a:t>8.5 – Maintaining and Troubleshooting Printers</a:t>
            </a:r>
          </a:p>
          <a:p>
            <a:pPr>
              <a:buFontTx/>
              <a:buNone/>
            </a:pPr>
            <a:r>
              <a:rPr lang="en-US" sz="1200" b="0" dirty="0"/>
              <a:t>8.5.7– Troubleshooting Printing Issues</a:t>
            </a:r>
          </a:p>
          <a:p>
            <a:pPr>
              <a:buFontTx/>
              <a:buNone/>
            </a:pPr>
            <a:r>
              <a:rPr lang="en-US" sz="1200" b="0" dirty="0"/>
              <a:t>8.5.7.6 – Verify Full System Functionality and, If</a:t>
            </a:r>
            <a:r>
              <a:rPr lang="en-US" sz="1200" b="0" baseline="0" dirty="0"/>
              <a:t> Applicable, Implement Preventive Measures</a:t>
            </a:r>
            <a:endParaRPr lang="en-US" sz="1200" b="0" dirty="0"/>
          </a:p>
        </p:txBody>
      </p:sp>
    </p:spTree>
    <p:extLst>
      <p:ext uri="{BB962C8B-B14F-4D97-AF65-F5344CB8AC3E}">
        <p14:creationId xmlns:p14="http://schemas.microsoft.com/office/powerpoint/2010/main" val="57695955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64</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a:t>8.5 – Maintaining and Troubleshooting Printers</a:t>
            </a:r>
          </a:p>
          <a:p>
            <a:pPr>
              <a:buFontTx/>
              <a:buNone/>
            </a:pPr>
            <a:r>
              <a:rPr lang="en-US" sz="1200" b="0" dirty="0"/>
              <a:t>8.5.7– Troubleshooting Printing Issues</a:t>
            </a:r>
          </a:p>
          <a:p>
            <a:pPr>
              <a:buFontTx/>
              <a:buNone/>
            </a:pPr>
            <a:r>
              <a:rPr lang="en-US" sz="1200" b="0" dirty="0"/>
              <a:t>8.5.7.7 – Document Findings, Actions, and Outcomes</a:t>
            </a:r>
          </a:p>
        </p:txBody>
      </p:sp>
    </p:spTree>
    <p:extLst>
      <p:ext uri="{BB962C8B-B14F-4D97-AF65-F5344CB8AC3E}">
        <p14:creationId xmlns:p14="http://schemas.microsoft.com/office/powerpoint/2010/main" val="395234513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65</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a:t>8.5 – Maintaining and Troubleshooting Printers</a:t>
            </a:r>
          </a:p>
          <a:p>
            <a:pPr>
              <a:buFontTx/>
              <a:buNone/>
            </a:pPr>
            <a:r>
              <a:rPr lang="en-US" sz="1200" b="0" dirty="0"/>
              <a:t>8.5.8 – Problems and Solutions</a:t>
            </a:r>
          </a:p>
          <a:p>
            <a:pPr>
              <a:buFontTx/>
              <a:buNone/>
            </a:pPr>
            <a:r>
              <a:rPr lang="en-US" sz="1200" b="0" dirty="0"/>
              <a:t>8.5.8.1</a:t>
            </a:r>
            <a:r>
              <a:rPr lang="en-US" sz="1200" b="0" baseline="0" dirty="0"/>
              <a:t> – Identify Printer Problems and Solutions</a:t>
            </a:r>
            <a:endParaRPr lang="en-US" sz="1200" b="0" dirty="0"/>
          </a:p>
        </p:txBody>
      </p:sp>
    </p:spTree>
    <p:extLst>
      <p:ext uri="{BB962C8B-B14F-4D97-AF65-F5344CB8AC3E}">
        <p14:creationId xmlns:p14="http://schemas.microsoft.com/office/powerpoint/2010/main" val="87341529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66</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a:t>8.5 – Maintaining and Troubleshooting Printers</a:t>
            </a:r>
          </a:p>
          <a:p>
            <a:pPr>
              <a:buFontTx/>
              <a:buNone/>
            </a:pPr>
            <a:r>
              <a:rPr lang="en-US" sz="1200" b="0" dirty="0"/>
              <a:t>8.5.8 – Problems and Solutions</a:t>
            </a:r>
          </a:p>
          <a:p>
            <a:pPr>
              <a:buFontTx/>
              <a:buNone/>
            </a:pPr>
            <a:r>
              <a:rPr lang="en-US" sz="1200" b="0" dirty="0"/>
              <a:t>8.5.8.2</a:t>
            </a:r>
            <a:r>
              <a:rPr lang="en-US" sz="1200" b="0" baseline="0" dirty="0"/>
              <a:t> – Common Problems and Solutions for Printers</a:t>
            </a:r>
            <a:endParaRPr lang="en-US" sz="1200" b="0" dirty="0"/>
          </a:p>
        </p:txBody>
      </p:sp>
    </p:spTree>
    <p:extLst>
      <p:ext uri="{BB962C8B-B14F-4D97-AF65-F5344CB8AC3E}">
        <p14:creationId xmlns:p14="http://schemas.microsoft.com/office/powerpoint/2010/main" val="272670110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67</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a:t>8.5 – Maintaining and Troubleshooting Printers</a:t>
            </a:r>
          </a:p>
          <a:p>
            <a:pPr>
              <a:buFontTx/>
              <a:buNone/>
            </a:pPr>
            <a:r>
              <a:rPr lang="en-US" sz="1200" b="0" dirty="0"/>
              <a:t>8.5.8 – Problems and Solutions</a:t>
            </a:r>
          </a:p>
          <a:p>
            <a:pPr>
              <a:buFontTx/>
              <a:buNone/>
            </a:pPr>
            <a:r>
              <a:rPr lang="en-US" sz="1200" b="0" dirty="0"/>
              <a:t>8.5.8.2</a:t>
            </a:r>
            <a:r>
              <a:rPr lang="en-US" sz="1200" b="0" baseline="0" dirty="0"/>
              <a:t> – Common Problems and Solutions for Printers</a:t>
            </a:r>
            <a:endParaRPr lang="en-US" sz="1200" b="0" dirty="0"/>
          </a:p>
        </p:txBody>
      </p:sp>
    </p:spTree>
    <p:extLst>
      <p:ext uri="{BB962C8B-B14F-4D97-AF65-F5344CB8AC3E}">
        <p14:creationId xmlns:p14="http://schemas.microsoft.com/office/powerpoint/2010/main" val="407602082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sz="1200" b="0" dirty="0"/>
              <a:t>8 – Printers</a:t>
            </a:r>
          </a:p>
          <a:p>
            <a:pPr>
              <a:buFontTx/>
              <a:buNone/>
            </a:pPr>
            <a:r>
              <a:rPr lang="en-US" sz="1200" b="0" dirty="0"/>
              <a:t>8.6 – Chapter Summary</a:t>
            </a:r>
            <a:endParaRPr lang="en-GB" b="0"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68</a:t>
            </a:fld>
            <a:endParaRPr lang="en-US" dirty="0"/>
          </a:p>
        </p:txBody>
      </p:sp>
    </p:spTree>
    <p:extLst>
      <p:ext uri="{BB962C8B-B14F-4D97-AF65-F5344CB8AC3E}">
        <p14:creationId xmlns:p14="http://schemas.microsoft.com/office/powerpoint/2010/main" val="137597444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6C92755B-29FD-8743-9094-C0E3A734D22E}" type="slidenum">
              <a:rPr lang="en-US" sz="800"/>
              <a:pPr/>
              <a:t>69</a:t>
            </a:fld>
            <a:endParaRPr lang="en-US" sz="800" dirty="0"/>
          </a:p>
        </p:txBody>
      </p:sp>
      <p:sp>
        <p:nvSpPr>
          <p:cNvPr id="57346" name="Rectangle 2"/>
          <p:cNvSpPr>
            <a:spLocks noGrp="1" noRot="1" noChangeAspect="1" noChangeArrowheads="1" noTextEdit="1"/>
          </p:cNvSpPr>
          <p:nvPr>
            <p:ph type="sldImg"/>
          </p:nvPr>
        </p:nvSpPr>
        <p:spPr>
          <a:ln/>
        </p:spPr>
      </p:sp>
      <p:sp>
        <p:nvSpPr>
          <p:cNvPr id="573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dirty="0">
                <a:latin typeface="Arial" charset="0"/>
              </a:rPr>
              <a:t>Chapter 8 - New Terms and Commands</a:t>
            </a:r>
            <a:endParaRPr lang="en-US" dirty="0"/>
          </a:p>
        </p:txBody>
      </p:sp>
    </p:spTree>
    <p:extLst>
      <p:ext uri="{BB962C8B-B14F-4D97-AF65-F5344CB8AC3E}">
        <p14:creationId xmlns:p14="http://schemas.microsoft.com/office/powerpoint/2010/main" val="3846647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7" tIns="0" rIns="18817" bIns="0" anchor="b"/>
          <a:lstStyle>
            <a:lvl1pPr defTabSz="901700" eaLnBrk="0" hangingPunct="0">
              <a:defRPr sz="2400" b="1">
                <a:solidFill>
                  <a:schemeClr val="tx1"/>
                </a:solidFill>
                <a:latin typeface="Arial" charset="0"/>
                <a:cs typeface="Arial" charset="0"/>
              </a:defRPr>
            </a:lvl1pPr>
            <a:lvl2pPr marL="742950" indent="-285750" defTabSz="901700" eaLnBrk="0" hangingPunct="0">
              <a:defRPr sz="2400" b="1">
                <a:solidFill>
                  <a:schemeClr val="tx1"/>
                </a:solidFill>
                <a:latin typeface="Arial" charset="0"/>
                <a:cs typeface="Arial" charset="0"/>
              </a:defRPr>
            </a:lvl2pPr>
            <a:lvl3pPr marL="1143000" indent="-228600" defTabSz="901700" eaLnBrk="0" hangingPunct="0">
              <a:defRPr sz="2400" b="1">
                <a:solidFill>
                  <a:schemeClr val="tx1"/>
                </a:solidFill>
                <a:latin typeface="Arial" charset="0"/>
                <a:cs typeface="Arial" charset="0"/>
              </a:defRPr>
            </a:lvl3pPr>
            <a:lvl4pPr marL="1600200" indent="-228600" defTabSz="901700" eaLnBrk="0" hangingPunct="0">
              <a:defRPr sz="2400" b="1">
                <a:solidFill>
                  <a:schemeClr val="tx1"/>
                </a:solidFill>
                <a:latin typeface="Arial" charset="0"/>
                <a:cs typeface="Arial" charset="0"/>
              </a:defRPr>
            </a:lvl4pPr>
            <a:lvl5pPr marL="2057400" indent="-228600" defTabSz="901700" eaLnBrk="0" hangingPunct="0">
              <a:defRPr sz="2400" b="1">
                <a:solidFill>
                  <a:schemeClr val="tx1"/>
                </a:solidFill>
                <a:latin typeface="Arial" charset="0"/>
                <a:cs typeface="Arial" charset="0"/>
              </a:defRPr>
            </a:lvl5pPr>
            <a:lvl6pPr marL="2514600" indent="-228600" defTabSz="901700" eaLnBrk="0" fontAlgn="base" hangingPunct="0">
              <a:spcBef>
                <a:spcPct val="0"/>
              </a:spcBef>
              <a:spcAft>
                <a:spcPct val="0"/>
              </a:spcAft>
              <a:defRPr sz="2400" b="1">
                <a:solidFill>
                  <a:schemeClr val="tx1"/>
                </a:solidFill>
                <a:latin typeface="Arial" charset="0"/>
                <a:cs typeface="Arial" charset="0"/>
              </a:defRPr>
            </a:lvl6pPr>
            <a:lvl7pPr marL="2971800" indent="-228600" defTabSz="901700" eaLnBrk="0" fontAlgn="base" hangingPunct="0">
              <a:spcBef>
                <a:spcPct val="0"/>
              </a:spcBef>
              <a:spcAft>
                <a:spcPct val="0"/>
              </a:spcAft>
              <a:defRPr sz="2400" b="1">
                <a:solidFill>
                  <a:schemeClr val="tx1"/>
                </a:solidFill>
                <a:latin typeface="Arial" charset="0"/>
                <a:cs typeface="Arial" charset="0"/>
              </a:defRPr>
            </a:lvl7pPr>
            <a:lvl8pPr marL="3429000" indent="-228600" defTabSz="901700" eaLnBrk="0" fontAlgn="base" hangingPunct="0">
              <a:spcBef>
                <a:spcPct val="0"/>
              </a:spcBef>
              <a:spcAft>
                <a:spcPct val="0"/>
              </a:spcAft>
              <a:defRPr sz="2400" b="1">
                <a:solidFill>
                  <a:schemeClr val="tx1"/>
                </a:solidFill>
                <a:latin typeface="Arial" charset="0"/>
                <a:cs typeface="Arial" charset="0"/>
              </a:defRPr>
            </a:lvl8pPr>
            <a:lvl9pPr marL="3886200" indent="-228600" defTabSz="901700" eaLnBrk="0" fontAlgn="base" hangingPunct="0">
              <a:spcBef>
                <a:spcPct val="0"/>
              </a:spcBef>
              <a:spcAft>
                <a:spcPct val="0"/>
              </a:spcAft>
              <a:defRPr sz="2400" b="1">
                <a:solidFill>
                  <a:schemeClr val="tx1"/>
                </a:solidFill>
                <a:latin typeface="Arial" charset="0"/>
                <a:cs typeface="Arial" charset="0"/>
              </a:defRPr>
            </a:lvl9pPr>
          </a:lstStyle>
          <a:p>
            <a:pPr algn="r"/>
            <a:fld id="{ACE20BE7-F2F3-4E26-9454-50B18F790A4E}" type="slidenum">
              <a:rPr lang="en-US" sz="800" b="0">
                <a:ea typeface="ＭＳ Ｐゴシック" pitchFamily="34" charset="-128"/>
              </a:rPr>
              <a:pPr algn="r"/>
              <a:t>7</a:t>
            </a:fld>
            <a:endParaRPr lang="en-US" sz="800" b="0" dirty="0">
              <a:ea typeface="ＭＳ Ｐゴシック" pitchFamily="34" charset="-128"/>
            </a:endParaRPr>
          </a:p>
        </p:txBody>
      </p:sp>
      <p:sp>
        <p:nvSpPr>
          <p:cNvPr id="21507" name="Rectangle 2"/>
          <p:cNvSpPr>
            <a:spLocks noGrp="1" noRot="1" noChangeAspect="1" noChangeArrowheads="1" noTextEdit="1"/>
          </p:cNvSpPr>
          <p:nvPr>
            <p:ph type="sldImg"/>
          </p:nvPr>
        </p:nvSpPr>
        <p:spPr>
          <a:ln/>
        </p:spPr>
      </p:sp>
      <p:sp>
        <p:nvSpPr>
          <p:cNvPr id="215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a:p>
        </p:txBody>
      </p:sp>
    </p:spTree>
    <p:extLst>
      <p:ext uri="{BB962C8B-B14F-4D97-AF65-F5344CB8AC3E}">
        <p14:creationId xmlns:p14="http://schemas.microsoft.com/office/powerpoint/2010/main" val="14226138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7391C207-9349-46D5-9D89-8ADDA5014D1F}" type="slidenum">
              <a:rPr lang="en-US" sz="800" b="0"/>
              <a:pPr algn="r"/>
              <a:t>8</a:t>
            </a:fld>
            <a:endParaRPr lang="en-US" sz="800" b="0" dirty="0"/>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a:p>
        </p:txBody>
      </p:sp>
    </p:spTree>
    <p:extLst>
      <p:ext uri="{BB962C8B-B14F-4D97-AF65-F5344CB8AC3E}">
        <p14:creationId xmlns:p14="http://schemas.microsoft.com/office/powerpoint/2010/main" val="25605797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7391C207-9349-46D5-9D89-8ADDA5014D1F}" type="slidenum">
              <a:rPr lang="en-US" sz="800" b="0"/>
              <a:pPr algn="r"/>
              <a:t>9</a:t>
            </a:fld>
            <a:endParaRPr lang="en-US" sz="800" b="0" dirty="0"/>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a:p>
        </p:txBody>
      </p:sp>
    </p:spTree>
    <p:extLst>
      <p:ext uri="{BB962C8B-B14F-4D97-AF65-F5344CB8AC3E}">
        <p14:creationId xmlns:p14="http://schemas.microsoft.com/office/powerpoint/2010/main" val="352454680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3_Title Slide-animated gradient">
    <p:bg>
      <p:bgPr>
        <a:solidFill>
          <a:schemeClr val="accent5"/>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5"/>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dirty="0"/>
              <a:t>Click to edit Master subtitle style</a:t>
            </a:r>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bg2"/>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dirty="0"/>
              <a:t>Click to edit Master text styles</a:t>
            </a:r>
          </a:p>
        </p:txBody>
      </p:sp>
      <p:sp>
        <p:nvSpPr>
          <p:cNvPr id="2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rgbClr val="38C6F4"/>
                </a:solidFill>
                <a:latin typeface="+mj-lt"/>
                <a:cs typeface="CiscoSans Thin"/>
              </a:defRPr>
            </a:lvl1pPr>
          </a:lstStyle>
          <a:p>
            <a:r>
              <a:rPr lang="en-US" dirty="0"/>
              <a:t>Click to edit Master title style</a:t>
            </a:r>
          </a:p>
        </p:txBody>
      </p:sp>
      <p:grpSp>
        <p:nvGrpSpPr>
          <p:cNvPr id="6" name="Group 4"/>
          <p:cNvGrpSpPr>
            <a:grpSpLocks noChangeAspect="1"/>
          </p:cNvGrpSpPr>
          <p:nvPr userDrawn="1"/>
        </p:nvGrpSpPr>
        <p:grpSpPr bwMode="auto">
          <a:xfrm>
            <a:off x="492125" y="395288"/>
            <a:ext cx="796924" cy="423863"/>
            <a:chOff x="310" y="249"/>
            <a:chExt cx="502" cy="267"/>
          </a:xfrm>
          <a:solidFill>
            <a:schemeClr val="accent5"/>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086725553"/>
      </p:ext>
    </p:extLst>
  </p:cSld>
  <p:clrMapOvr>
    <a:masterClrMapping/>
  </p:clrMapOvr>
  <p:transition spd="slow">
    <p:wipe/>
  </p:transition>
  <p:extLst>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1_Closing Slide">
    <p:bg>
      <p:bgPr>
        <a:solidFill>
          <a:schemeClr val="accent5"/>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1"/>
            <a:ext cx="9143999" cy="5165874"/>
          </a:xfrm>
          <a:prstGeom prst="rect">
            <a:avLst/>
          </a:prstGeom>
        </p:spPr>
      </p:pic>
      <p:grpSp>
        <p:nvGrpSpPr>
          <p:cNvPr id="4" name="Group 4"/>
          <p:cNvGrpSpPr>
            <a:grpSpLocks noChangeAspect="1"/>
          </p:cNvGrpSpPr>
          <p:nvPr userDrawn="1"/>
        </p:nvGrpSpPr>
        <p:grpSpPr bwMode="auto">
          <a:xfrm>
            <a:off x="3746294" y="2129856"/>
            <a:ext cx="1617944" cy="860542"/>
            <a:chOff x="310" y="249"/>
            <a:chExt cx="502" cy="267"/>
          </a:xfrm>
          <a:solidFill>
            <a:schemeClr val="accent5"/>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198843304"/>
      </p:ext>
    </p:extLst>
  </p:cSld>
  <p:clrMapOvr>
    <a:masterClrMapping/>
  </p:clrMapOvr>
  <p:transition spd="slow">
    <p:wip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Closing Slide">
    <p:bg>
      <p:bgPr>
        <a:solidFill>
          <a:schemeClr val="accent5"/>
        </a:solidFill>
        <a:effectLst/>
      </p:bgPr>
    </p:bg>
    <p:spTree>
      <p:nvGrpSpPr>
        <p:cNvPr id="1" name=""/>
        <p:cNvGrpSpPr/>
        <p:nvPr/>
      </p:nvGrpSpPr>
      <p:grpSpPr>
        <a:xfrm>
          <a:off x="0" y="0"/>
          <a:ext cx="0" cy="0"/>
          <a:chOff x="0" y="0"/>
          <a:chExt cx="0" cy="0"/>
        </a:xfrm>
      </p:grpSpPr>
      <p:sp>
        <p:nvSpPr>
          <p:cNvPr id="3" name="Rectangle 2"/>
          <p:cNvSpPr/>
          <p:nvPr userDrawn="1"/>
        </p:nvSpPr>
        <p:spPr>
          <a:xfrm>
            <a:off x="0" y="0"/>
            <a:ext cx="9144000" cy="5143500"/>
          </a:xfrm>
          <a:prstGeom prst="rect">
            <a:avLst/>
          </a:prstGeom>
          <a:solidFill>
            <a:srgbClr val="00394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 name="Group 4"/>
          <p:cNvGrpSpPr>
            <a:grpSpLocks noChangeAspect="1"/>
          </p:cNvGrpSpPr>
          <p:nvPr userDrawn="1"/>
        </p:nvGrpSpPr>
        <p:grpSpPr bwMode="auto">
          <a:xfrm>
            <a:off x="3746294" y="2129856"/>
            <a:ext cx="1617944" cy="860542"/>
            <a:chOff x="310" y="249"/>
            <a:chExt cx="502" cy="267"/>
          </a:xfrm>
          <a:solidFill>
            <a:schemeClr val="accent5"/>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47974899"/>
      </p:ext>
    </p:extLst>
  </p:cSld>
  <p:clrMapOvr>
    <a:masterClrMapping/>
  </p:clrMapOvr>
  <p:transition spd="slow">
    <p:wip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3_Closing Slide">
    <p:bg>
      <p:bgPr>
        <a:solidFill>
          <a:schemeClr val="accent5"/>
        </a:solidFill>
        <a:effectLst/>
      </p:bgPr>
    </p:bg>
    <p:spTree>
      <p:nvGrpSpPr>
        <p:cNvPr id="1" name=""/>
        <p:cNvGrpSpPr/>
        <p:nvPr/>
      </p:nvGrpSpPr>
      <p:grpSpPr>
        <a:xfrm>
          <a:off x="0" y="0"/>
          <a:ext cx="0" cy="0"/>
          <a:chOff x="0" y="0"/>
          <a:chExt cx="0" cy="0"/>
        </a:xfrm>
      </p:grpSpPr>
      <p:grpSp>
        <p:nvGrpSpPr>
          <p:cNvPr id="4" name="Group 4"/>
          <p:cNvGrpSpPr>
            <a:grpSpLocks noChangeAspect="1"/>
          </p:cNvGrpSpPr>
          <p:nvPr userDrawn="1"/>
        </p:nvGrpSpPr>
        <p:grpSpPr bwMode="auto">
          <a:xfrm>
            <a:off x="3746294" y="2129856"/>
            <a:ext cx="1617944" cy="860542"/>
            <a:chOff x="310" y="249"/>
            <a:chExt cx="502" cy="267"/>
          </a:xfrm>
          <a:solidFill>
            <a:schemeClr val="accent1">
              <a:lumMod val="75000"/>
            </a:schemeClr>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851544963"/>
      </p:ext>
    </p:extLst>
  </p:cSld>
  <p:clrMapOvr>
    <a:masterClrMapping/>
  </p:clrMapOvr>
  <p:transition spd="slow">
    <p:wip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Slide Number Placeholder 6"/>
          <p:cNvSpPr>
            <a:spLocks noGrp="1"/>
          </p:cNvSpPr>
          <p:nvPr>
            <p:ph type="sldNum" sz="quarter" idx="4"/>
          </p:nvPr>
        </p:nvSpPr>
        <p:spPr>
          <a:xfrm>
            <a:off x="8473441" y="4954263"/>
            <a:ext cx="676910" cy="189238"/>
          </a:xfrm>
          <a:prstGeom prst="rect">
            <a:avLst/>
          </a:prstGeom>
        </p:spPr>
        <p:txBody>
          <a:bodyPr vert="horz" lIns="91440" tIns="45720" rIns="91440" bIns="45720" rtlCol="0" anchor="ctr"/>
          <a:lstStyle>
            <a:lvl1pPr algn="r">
              <a:defRPr sz="525">
                <a:solidFill>
                  <a:schemeClr val="tx2"/>
                </a:solidFill>
              </a:defRPr>
            </a:lvl1pPr>
          </a:lstStyle>
          <a:p>
            <a:pPr defTabSz="385763">
              <a:defRPr/>
            </a:pPr>
            <a:fld id="{2F5CCB13-0A32-4557-88E9-079F0C330695}" type="slidenum">
              <a:rPr lang="en-US" kern="0" smtClean="0">
                <a:solidFill>
                  <a:srgbClr val="595959"/>
                </a:solidFill>
              </a:rPr>
              <a:pPr defTabSz="385763">
                <a:defRPr/>
              </a:pPr>
              <a:t>‹#›</a:t>
            </a:fld>
            <a:endParaRPr lang="en-US" kern="0" dirty="0">
              <a:solidFill>
                <a:srgbClr val="595959"/>
              </a:solidFill>
            </a:endParaRPr>
          </a:p>
        </p:txBody>
      </p:sp>
      <p:sp>
        <p:nvSpPr>
          <p:cNvPr id="5" name="Rectangle 3"/>
          <p:cNvSpPr>
            <a:spLocks noGrp="1" noChangeArrowheads="1"/>
          </p:cNvSpPr>
          <p:nvPr>
            <p:ph idx="1"/>
          </p:nvPr>
        </p:nvSpPr>
        <p:spPr bwMode="auto">
          <a:xfrm>
            <a:off x="144065" y="798944"/>
            <a:ext cx="8853286" cy="4155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nSpc>
                <a:spcPct val="100000"/>
              </a:lnSpc>
              <a:spcBef>
                <a:spcPts val="600"/>
              </a:spcBef>
              <a:spcAft>
                <a:spcPts val="600"/>
              </a:spcAft>
              <a:buFont typeface="Wingdings" panose="05000000000000000000" pitchFamily="2" charset="2"/>
              <a:buChar char="§"/>
              <a:defRPr>
                <a:solidFill>
                  <a:srgbClr val="000000"/>
                </a:solidFill>
              </a:defRPr>
            </a:lvl1pPr>
            <a:lvl2pPr>
              <a:lnSpc>
                <a:spcPct val="100000"/>
              </a:lnSpc>
              <a:spcBef>
                <a:spcPts val="300"/>
              </a:spcBef>
              <a:spcAft>
                <a:spcPts val="300"/>
              </a:spcAft>
              <a:defRPr>
                <a:solidFill>
                  <a:srgbClr val="000000"/>
                </a:solidFill>
              </a:defRPr>
            </a:lvl2pPr>
            <a:lvl3pPr>
              <a:lnSpc>
                <a:spcPct val="100000"/>
              </a:lnSpc>
              <a:spcBef>
                <a:spcPts val="300"/>
              </a:spcBef>
              <a:spcAft>
                <a:spcPts val="300"/>
              </a:spcAft>
              <a:defRPr>
                <a:solidFill>
                  <a:srgbClr val="000000"/>
                </a:solidFill>
              </a:defRPr>
            </a:lvl3pPr>
            <a:lvl4pPr>
              <a:lnSpc>
                <a:spcPct val="100000"/>
              </a:lnSpc>
              <a:spcBef>
                <a:spcPts val="300"/>
              </a:spcBef>
              <a:spcAft>
                <a:spcPts val="300"/>
              </a:spcAft>
              <a:defRPr>
                <a:solidFill>
                  <a:srgbClr val="000000"/>
                </a:solidFill>
              </a:defRPr>
            </a:lvl4pPr>
          </a:lstStyle>
          <a:p>
            <a:pPr lvl="0"/>
            <a:r>
              <a:rPr lang="en-US" dirty="0">
                <a:sym typeface="Arial" pitchFamily="34" charset="0"/>
              </a:rPr>
              <a:t>Click to edit Master text styles</a:t>
            </a:r>
          </a:p>
          <a:p>
            <a:pPr lvl="1"/>
            <a:r>
              <a:rPr lang="en-US" dirty="0">
                <a:sym typeface="Arial" pitchFamily="34" charset="0"/>
              </a:rPr>
              <a:t>Second level</a:t>
            </a:r>
          </a:p>
          <a:p>
            <a:pPr lvl="2"/>
            <a:r>
              <a:rPr lang="en-US" dirty="0">
                <a:sym typeface="Arial" pitchFamily="34" charset="0"/>
              </a:rPr>
              <a:t>Third level</a:t>
            </a:r>
          </a:p>
          <a:p>
            <a:pPr lvl="3"/>
            <a:r>
              <a:rPr lang="en-US" dirty="0">
                <a:sym typeface="Arial" pitchFamily="34" charset="0"/>
              </a:rPr>
              <a:t>Fourth level</a:t>
            </a:r>
          </a:p>
        </p:txBody>
      </p:sp>
      <p:sp>
        <p:nvSpPr>
          <p:cNvPr id="6" name="Rectangle 2"/>
          <p:cNvSpPr>
            <a:spLocks noGrp="1" noChangeArrowheads="1"/>
          </p:cNvSpPr>
          <p:nvPr>
            <p:ph type="title"/>
          </p:nvPr>
        </p:nvSpPr>
        <p:spPr bwMode="auto">
          <a:xfrm>
            <a:off x="1" y="41393"/>
            <a:ext cx="9144000" cy="757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nSpc>
                <a:spcPct val="100000"/>
              </a:lnSpc>
              <a:defRPr sz="2400"/>
            </a:lvl1pPr>
          </a:lstStyle>
          <a:p>
            <a:pPr lvl="0"/>
            <a:r>
              <a:rPr lang="en-US" dirty="0">
                <a:sym typeface="Arial" pitchFamily="34" charset="0"/>
              </a:rPr>
              <a:t>Click to edit Master title style</a:t>
            </a:r>
          </a:p>
        </p:txBody>
      </p:sp>
    </p:spTree>
    <p:extLst>
      <p:ext uri="{BB962C8B-B14F-4D97-AF65-F5344CB8AC3E}">
        <p14:creationId xmlns:p14="http://schemas.microsoft.com/office/powerpoint/2010/main" val="2257996623"/>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992501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5_Title Slide-animated gradient">
    <p:bg>
      <p:bgPr>
        <a:solidFill>
          <a:schemeClr val="accent5"/>
        </a:solidFill>
        <a:effectLst/>
      </p:bgPr>
    </p:bg>
    <p:spTree>
      <p:nvGrpSpPr>
        <p:cNvPr id="1" name=""/>
        <p:cNvGrpSpPr/>
        <p:nvPr/>
      </p:nvGrpSpPr>
      <p:grpSpPr>
        <a:xfrm>
          <a:off x="0" y="0"/>
          <a:ext cx="0" cy="0"/>
          <a:chOff x="0" y="0"/>
          <a:chExt cx="0" cy="0"/>
        </a:xfrm>
      </p:grpSpPr>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1"/>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dirty="0"/>
              <a:t>Click to edit Master subtitle style</a:t>
            </a:r>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1"/>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1"/>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grpSp>
        <p:nvGrpSpPr>
          <p:cNvPr id="6" name="Group 4"/>
          <p:cNvGrpSpPr>
            <a:grpSpLocks noChangeAspect="1"/>
          </p:cNvGrpSpPr>
          <p:nvPr userDrawn="1"/>
        </p:nvGrpSpPr>
        <p:grpSpPr bwMode="auto">
          <a:xfrm>
            <a:off x="492125" y="395288"/>
            <a:ext cx="796924" cy="423863"/>
            <a:chOff x="310" y="249"/>
            <a:chExt cx="502" cy="267"/>
          </a:xfrm>
          <a:solidFill>
            <a:srgbClr val="004C69"/>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accent1"/>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dirty="0"/>
              <a:t>Click to edit Master text styles</a:t>
            </a:r>
          </a:p>
        </p:txBody>
      </p:sp>
      <p:sp>
        <p:nvSpPr>
          <p:cNvPr id="3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chemeClr val="accent1"/>
                </a:solidFill>
                <a:latin typeface="+mj-lt"/>
                <a:cs typeface="CiscoSans Thin"/>
              </a:defRPr>
            </a:lvl1pPr>
          </a:lstStyle>
          <a:p>
            <a:r>
              <a:rPr lang="en-US" dirty="0"/>
              <a:t>Click to edit Master title style</a:t>
            </a:r>
          </a:p>
        </p:txBody>
      </p:sp>
    </p:spTree>
    <p:extLst>
      <p:ext uri="{BB962C8B-B14F-4D97-AF65-F5344CB8AC3E}">
        <p14:creationId xmlns:p14="http://schemas.microsoft.com/office/powerpoint/2010/main" val="3653042546"/>
      </p:ext>
    </p:extLst>
  </p:cSld>
  <p:clrMapOvr>
    <a:masterClrMapping/>
  </p:clrMapOvr>
  <p:transition spd="slow">
    <p:wipe/>
  </p:transition>
  <p:extLst>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6_Title Slide-animated gradient">
    <p:bg>
      <p:bgPr>
        <a:solidFill>
          <a:schemeClr val="accent5"/>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91440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5"/>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dirty="0"/>
              <a:t>Click to edit Master subtitle style</a:t>
            </a:r>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grpSp>
        <p:nvGrpSpPr>
          <p:cNvPr id="6" name="Group 4"/>
          <p:cNvGrpSpPr>
            <a:grpSpLocks noChangeAspect="1"/>
          </p:cNvGrpSpPr>
          <p:nvPr userDrawn="1"/>
        </p:nvGrpSpPr>
        <p:grpSpPr bwMode="auto">
          <a:xfrm>
            <a:off x="492125" y="395288"/>
            <a:ext cx="796924" cy="423863"/>
            <a:chOff x="310" y="249"/>
            <a:chExt cx="502" cy="267"/>
          </a:xfrm>
          <a:solidFill>
            <a:schemeClr val="accent5"/>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bg2"/>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dirty="0"/>
              <a:t>Click to edit Master text styles</a:t>
            </a:r>
          </a:p>
        </p:txBody>
      </p:sp>
      <p:sp>
        <p:nvSpPr>
          <p:cNvPr id="3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rgbClr val="38C6F4"/>
                </a:solidFill>
                <a:latin typeface="+mj-lt"/>
                <a:cs typeface="CiscoSans Thin"/>
              </a:defRPr>
            </a:lvl1pPr>
          </a:lstStyle>
          <a:p>
            <a:r>
              <a:rPr lang="en-US" dirty="0"/>
              <a:t>Click to edit Master title style</a:t>
            </a:r>
          </a:p>
        </p:txBody>
      </p:sp>
    </p:spTree>
    <p:extLst>
      <p:ext uri="{BB962C8B-B14F-4D97-AF65-F5344CB8AC3E}">
        <p14:creationId xmlns:p14="http://schemas.microsoft.com/office/powerpoint/2010/main" val="1974617842"/>
      </p:ext>
    </p:extLst>
  </p:cSld>
  <p:clrMapOvr>
    <a:masterClrMapping/>
  </p:clrMapOvr>
  <p:transition spd="slow">
    <p:wipe/>
  </p:transition>
  <p:extLst>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3_Segue">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0"/>
            <a:ext cx="9144000" cy="5143499"/>
          </a:xfrm>
          <a:prstGeom prst="rect">
            <a:avLst/>
          </a:prstGeom>
          <a:solidFill>
            <a:srgbClr val="00394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1"/>
          <p:cNvSpPr>
            <a:spLocks noGrp="1"/>
          </p:cNvSpPr>
          <p:nvPr>
            <p:ph type="ctrTitle"/>
          </p:nvPr>
        </p:nvSpPr>
        <p:spPr>
          <a:xfrm>
            <a:off x="416425" y="915409"/>
            <a:ext cx="7598042" cy="2569946"/>
          </a:xfrm>
          <a:prstGeom prst="rect">
            <a:avLst/>
          </a:prstGeom>
        </p:spPr>
        <p:txBody>
          <a:bodyPr anchor="b">
            <a:noAutofit/>
          </a:bodyPr>
          <a:lstStyle>
            <a:lvl1pPr marL="0" indent="0" algn="l">
              <a:lnSpc>
                <a:spcPct val="90000"/>
              </a:lnSpc>
              <a:buFont typeface="Arial" panose="020B0604020202020204" pitchFamily="34" charset="0"/>
              <a:buNone/>
              <a:defRPr sz="4600" b="0" i="0" spc="0" baseline="0">
                <a:solidFill>
                  <a:schemeClr val="accent5"/>
                </a:solidFill>
                <a:latin typeface="+mj-lt"/>
                <a:cs typeface="CiscoSans Thin"/>
              </a:defRPr>
            </a:lvl1pPr>
          </a:lstStyle>
          <a:p>
            <a:r>
              <a:rPr lang="en-US" dirty="0"/>
              <a:t>Click to edit Master title style</a:t>
            </a:r>
          </a:p>
        </p:txBody>
      </p:sp>
      <p:sp>
        <p:nvSpPr>
          <p:cNvPr id="8" name="Rectangle 7"/>
          <p:cNvSpPr>
            <a:spLocks noChangeArrowheads="1"/>
          </p:cNvSpPr>
          <p:nvPr userDrawn="1"/>
        </p:nvSpPr>
        <p:spPr bwMode="ltGray">
          <a:xfrm>
            <a:off x="8515707" y="4742907"/>
            <a:ext cx="218414" cy="154518"/>
          </a:xfrm>
          <a:prstGeom prst="rect">
            <a:avLst/>
          </a:prstGeom>
          <a:noFill/>
          <a:ln w="9525" algn="ctr">
            <a:noFill/>
            <a:miter lim="800000"/>
            <a:headEnd/>
            <a:tailEnd/>
          </a:ln>
          <a:effectLst/>
        </p:spPr>
        <p:txBody>
          <a:bodyPr wrap="none" lIns="61586" tIns="30792" rIns="61586" bIns="30792" anchor="b">
            <a:spAutoFit/>
          </a:bodyPr>
          <a:lstStyle/>
          <a:p>
            <a:pPr algn="r" defTabSz="610744" fontAlgn="auto">
              <a:spcBef>
                <a:spcPts val="0"/>
              </a:spcBef>
              <a:spcAft>
                <a:spcPts val="0"/>
              </a:spcAft>
              <a:defRPr/>
            </a:pPr>
            <a:fld id="{6A1E46DC-7EF6-4EA2-B285-14272867D133}" type="slidenum">
              <a:rPr lang="en-US" sz="600">
                <a:solidFill>
                  <a:schemeClr val="accent5">
                    <a:lumMod val="50000"/>
                  </a:schemeClr>
                </a:solidFill>
                <a:latin typeface="+mn-lt"/>
                <a:ea typeface="+mn-ea"/>
                <a:cs typeface="CiscoSans Thin"/>
              </a:rPr>
              <a:pPr algn="r" defTabSz="610744" fontAlgn="auto">
                <a:spcBef>
                  <a:spcPts val="0"/>
                </a:spcBef>
                <a:spcAft>
                  <a:spcPts val="0"/>
                </a:spcAft>
                <a:defRPr/>
              </a:pPr>
              <a:t>‹#›</a:t>
            </a:fld>
            <a:endParaRPr lang="en-US" sz="600" dirty="0">
              <a:solidFill>
                <a:schemeClr val="accent5">
                  <a:lumMod val="50000"/>
                </a:schemeClr>
              </a:solidFill>
              <a:latin typeface="+mn-lt"/>
              <a:ea typeface="+mn-ea"/>
              <a:cs typeface="CiscoSans Thin"/>
            </a:endParaRPr>
          </a:p>
        </p:txBody>
      </p:sp>
      <p:sp>
        <p:nvSpPr>
          <p:cNvPr id="9" name="Rectangle 4"/>
          <p:cNvSpPr>
            <a:spLocks noChangeArrowheads="1"/>
          </p:cNvSpPr>
          <p:nvPr userDrawn="1"/>
        </p:nvSpPr>
        <p:spPr bwMode="ltGray">
          <a:xfrm>
            <a:off x="5867508" y="4741653"/>
            <a:ext cx="2658018" cy="154518"/>
          </a:xfrm>
          <a:prstGeom prst="rect">
            <a:avLst/>
          </a:prstGeom>
          <a:noFill/>
          <a:ln w="9525">
            <a:noFill/>
            <a:miter lim="800000"/>
            <a:headEnd/>
            <a:tailEnd/>
          </a:ln>
          <a:effectLst/>
        </p:spPr>
        <p:txBody>
          <a:bodyPr lIns="61586" tIns="30792" rIns="61586" bIns="30792" anchor="b">
            <a:spAutoFit/>
          </a:bodyPr>
          <a:lstStyle/>
          <a:p>
            <a:pPr defTabSz="610744" fontAlgn="auto">
              <a:spcBef>
                <a:spcPts val="0"/>
              </a:spcBef>
              <a:spcAft>
                <a:spcPts val="0"/>
              </a:spcAft>
              <a:defRPr/>
            </a:pPr>
            <a:r>
              <a:rPr lang="en-US" sz="600" dirty="0">
                <a:solidFill>
                  <a:schemeClr val="accent5">
                    <a:lumMod val="50000"/>
                  </a:schemeClr>
                </a:solidFill>
                <a:latin typeface="+mn-lt"/>
                <a:ea typeface="+mn-ea"/>
                <a:cs typeface="CiscoSans Thin"/>
              </a:rPr>
              <a:t>© 2016  Cisco and/or its affiliates. All rights reserved.   Cisco Confidential</a:t>
            </a:r>
          </a:p>
        </p:txBody>
      </p:sp>
      <p:grpSp>
        <p:nvGrpSpPr>
          <p:cNvPr id="11" name="Group 4"/>
          <p:cNvGrpSpPr>
            <a:grpSpLocks noChangeAspect="1"/>
          </p:cNvGrpSpPr>
          <p:nvPr userDrawn="1"/>
        </p:nvGrpSpPr>
        <p:grpSpPr bwMode="auto">
          <a:xfrm>
            <a:off x="508039" y="4715197"/>
            <a:ext cx="340257" cy="180974"/>
            <a:chOff x="310" y="249"/>
            <a:chExt cx="502" cy="267"/>
          </a:xfrm>
          <a:solidFill>
            <a:srgbClr val="086D8E"/>
          </a:solidFill>
        </p:grpSpPr>
        <p:sp>
          <p:nvSpPr>
            <p:cNvPr id="12"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890854121"/>
      </p:ext>
    </p:extLst>
  </p:cSld>
  <p:clrMapOvr>
    <a:masterClrMapping/>
  </p:clrMapOvr>
  <p:transition spd="slow">
    <p:wip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Multi_Slide">
    <p:spTree>
      <p:nvGrpSpPr>
        <p:cNvPr id="1" name=""/>
        <p:cNvGrpSpPr/>
        <p:nvPr/>
      </p:nvGrpSpPr>
      <p:grpSpPr>
        <a:xfrm>
          <a:off x="0" y="0"/>
          <a:ext cx="0" cy="0"/>
          <a:chOff x="0" y="0"/>
          <a:chExt cx="0" cy="0"/>
        </a:xfrm>
      </p:grpSpPr>
      <p:sp>
        <p:nvSpPr>
          <p:cNvPr id="5" name="Content Placeholder 2"/>
          <p:cNvSpPr>
            <a:spLocks noGrp="1"/>
          </p:cNvSpPr>
          <p:nvPr>
            <p:ph idx="1"/>
          </p:nvPr>
        </p:nvSpPr>
        <p:spPr>
          <a:xfrm>
            <a:off x="474662" y="1347788"/>
            <a:ext cx="8280057" cy="3073946"/>
          </a:xfrm>
          <a:prstGeom prst="rect">
            <a:avLst/>
          </a:prstGeom>
        </p:spPr>
        <p:txBody>
          <a:bodyPr lIns="91420" tIns="45710" rIns="91420" bIns="45710">
            <a:noAutofit/>
          </a:bodyPr>
          <a:lstStyle>
            <a:lvl1pPr marL="285690" marR="0" indent="-285690" algn="ctr" defTabSz="457105" rtl="0" eaLnBrk="1" fontAlgn="auto" latinLnBrk="0" hangingPunct="1">
              <a:lnSpc>
                <a:spcPct val="100000"/>
              </a:lnSpc>
              <a:spcBef>
                <a:spcPct val="20000"/>
              </a:spcBef>
              <a:spcAft>
                <a:spcPts val="0"/>
              </a:spcAft>
              <a:buClrTx/>
              <a:buSzTx/>
              <a:buFont typeface="Arial"/>
              <a:buNone/>
              <a:tabLst/>
              <a:defRPr sz="2000" b="0" i="0" baseline="0">
                <a:solidFill>
                  <a:schemeClr val="bg1"/>
                </a:solidFill>
                <a:latin typeface="+mn-lt"/>
                <a:cs typeface="CiscoSans ExtraLight"/>
              </a:defRPr>
            </a:lvl1pPr>
          </a:lstStyle>
          <a:p>
            <a:pPr lvl="0"/>
            <a:r>
              <a:rPr lang="en-US"/>
              <a:t>Click to edit Master text styles</a:t>
            </a:r>
          </a:p>
        </p:txBody>
      </p:sp>
      <p:sp>
        <p:nvSpPr>
          <p:cNvPr id="4"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rgbClr val="004C69"/>
                </a:solidFill>
              </a:defRPr>
            </a:lvl1pPr>
          </a:lstStyle>
          <a:p>
            <a:pPr lvl="0"/>
            <a:r>
              <a:rPr lang="en-US" dirty="0"/>
              <a:t>Click to edit Master title style</a:t>
            </a:r>
            <a:endParaRPr lang="en-GB" dirty="0"/>
          </a:p>
        </p:txBody>
      </p:sp>
    </p:spTree>
    <p:extLst>
      <p:ext uri="{BB962C8B-B14F-4D97-AF65-F5344CB8AC3E}">
        <p14:creationId xmlns:p14="http://schemas.microsoft.com/office/powerpoint/2010/main" val="542967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2912136"/>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2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dirty="0"/>
              <a:t>Click to edit Master title style</a:t>
            </a:r>
          </a:p>
        </p:txBody>
      </p:sp>
      <p:sp>
        <p:nvSpPr>
          <p:cNvPr id="12" name="Oval 11"/>
          <p:cNvSpPr/>
          <p:nvPr/>
        </p:nvSpPr>
        <p:spPr>
          <a:xfrm>
            <a:off x="575610" y="2552550"/>
            <a:ext cx="698624" cy="698624"/>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solidFill>
                <a:srgbClr val="FFFFFF"/>
              </a:solidFill>
              <a:cs typeface="Arial"/>
            </a:endParaRPr>
          </a:p>
        </p:txBody>
      </p:sp>
      <p:sp>
        <p:nvSpPr>
          <p:cNvPr id="15" name="Oval 14"/>
          <p:cNvSpPr/>
          <p:nvPr/>
        </p:nvSpPr>
        <p:spPr>
          <a:xfrm>
            <a:off x="575610" y="1426607"/>
            <a:ext cx="698624" cy="698624"/>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bg1"/>
              </a:solidFill>
              <a:cs typeface="Arial"/>
            </a:endParaRPr>
          </a:p>
        </p:txBody>
      </p:sp>
      <p:sp>
        <p:nvSpPr>
          <p:cNvPr id="22" name="Oval 21"/>
          <p:cNvSpPr/>
          <p:nvPr/>
        </p:nvSpPr>
        <p:spPr>
          <a:xfrm>
            <a:off x="575610" y="3653093"/>
            <a:ext cx="698624" cy="698624"/>
          </a:xfrm>
          <a:prstGeom prst="ellipse">
            <a:avLst/>
          </a:prstGeom>
          <a:solidFill>
            <a:schemeClr val="accent5"/>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solidFill>
                <a:srgbClr val="049FD9"/>
              </a:solidFill>
              <a:cs typeface="Arial"/>
            </a:endParaRPr>
          </a:p>
        </p:txBody>
      </p:sp>
      <p:sp>
        <p:nvSpPr>
          <p:cNvPr id="24" name="Text Placeholder 17"/>
          <p:cNvSpPr>
            <a:spLocks noGrp="1"/>
          </p:cNvSpPr>
          <p:nvPr>
            <p:ph type="body" sz="quarter" idx="13"/>
          </p:nvPr>
        </p:nvSpPr>
        <p:spPr>
          <a:xfrm>
            <a:off x="1365250" y="1432522"/>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Click to edit Master text styles</a:t>
            </a:r>
          </a:p>
        </p:txBody>
      </p:sp>
      <p:sp>
        <p:nvSpPr>
          <p:cNvPr id="25" name="Text Placeholder 17"/>
          <p:cNvSpPr>
            <a:spLocks noGrp="1"/>
          </p:cNvSpPr>
          <p:nvPr>
            <p:ph type="body" sz="quarter" idx="14"/>
          </p:nvPr>
        </p:nvSpPr>
        <p:spPr>
          <a:xfrm>
            <a:off x="1365250" y="2557793"/>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6" name="Text Placeholder 17"/>
          <p:cNvSpPr>
            <a:spLocks noGrp="1"/>
          </p:cNvSpPr>
          <p:nvPr>
            <p:ph type="body" sz="quarter" idx="15"/>
          </p:nvPr>
        </p:nvSpPr>
        <p:spPr>
          <a:xfrm>
            <a:off x="1365250" y="3653093"/>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8" name="Text Placeholder 17"/>
          <p:cNvSpPr>
            <a:spLocks noGrp="1"/>
          </p:cNvSpPr>
          <p:nvPr>
            <p:ph type="body" sz="quarter" idx="17" hasCustomPrompt="1"/>
          </p:nvPr>
        </p:nvSpPr>
        <p:spPr>
          <a:xfrm>
            <a:off x="575610" y="2552550"/>
            <a:ext cx="698624" cy="693381"/>
          </a:xfrm>
          <a:prstGeom prst="rect">
            <a:avLst/>
          </a:prstGeom>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29" name="Text Placeholder 17"/>
          <p:cNvSpPr>
            <a:spLocks noGrp="1"/>
          </p:cNvSpPr>
          <p:nvPr>
            <p:ph type="body" sz="quarter" idx="18" hasCustomPrompt="1"/>
          </p:nvPr>
        </p:nvSpPr>
        <p:spPr>
          <a:xfrm>
            <a:off x="575611" y="3651140"/>
            <a:ext cx="698624" cy="693381"/>
          </a:xfrm>
          <a:prstGeom prst="rect">
            <a:avLst/>
          </a:prstGeom>
          <a:ln>
            <a:noFill/>
          </a:ln>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13" name="Text Placeholder 17"/>
          <p:cNvSpPr>
            <a:spLocks noGrp="1"/>
          </p:cNvSpPr>
          <p:nvPr>
            <p:ph type="body" sz="quarter" idx="19" hasCustomPrompt="1"/>
          </p:nvPr>
        </p:nvSpPr>
        <p:spPr>
          <a:xfrm>
            <a:off x="575610" y="1427248"/>
            <a:ext cx="698624" cy="693381"/>
          </a:xfrm>
          <a:prstGeom prst="rect">
            <a:avLst/>
          </a:prstGeom>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Tree>
    <p:extLst>
      <p:ext uri="{BB962C8B-B14F-4D97-AF65-F5344CB8AC3E}">
        <p14:creationId xmlns:p14="http://schemas.microsoft.com/office/powerpoint/2010/main" val="3053872667"/>
      </p:ext>
    </p:extLst>
  </p:cSld>
  <p:clrMapOvr>
    <a:masterClrMapping/>
  </p:clrMapOvr>
  <p:transition spd="slow">
    <p:wip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5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dirty="0"/>
              <a:t>Click to edit Master title style</a:t>
            </a:r>
          </a:p>
        </p:txBody>
      </p:sp>
      <p:sp>
        <p:nvSpPr>
          <p:cNvPr id="12" name="Oval 11"/>
          <p:cNvSpPr/>
          <p:nvPr/>
        </p:nvSpPr>
        <p:spPr>
          <a:xfrm>
            <a:off x="575611" y="1979318"/>
            <a:ext cx="464815" cy="464815"/>
          </a:xfrm>
          <a:prstGeom prst="ellipse">
            <a:avLst/>
          </a:prstGeom>
          <a:solidFill>
            <a:srgbClr val="38C6F4"/>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5" name="Oval 14"/>
          <p:cNvSpPr/>
          <p:nvPr/>
        </p:nvSpPr>
        <p:spPr>
          <a:xfrm>
            <a:off x="575610" y="1328927"/>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22" name="Oval 21"/>
          <p:cNvSpPr/>
          <p:nvPr/>
        </p:nvSpPr>
        <p:spPr>
          <a:xfrm>
            <a:off x="575611" y="2627446"/>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24" name="Text Placeholder 17"/>
          <p:cNvSpPr>
            <a:spLocks noGrp="1"/>
          </p:cNvSpPr>
          <p:nvPr>
            <p:ph type="body" sz="quarter" idx="13"/>
          </p:nvPr>
        </p:nvSpPr>
        <p:spPr>
          <a:xfrm>
            <a:off x="1172384" y="1334842"/>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Click to edit Master text styles</a:t>
            </a:r>
          </a:p>
        </p:txBody>
      </p:sp>
      <p:sp>
        <p:nvSpPr>
          <p:cNvPr id="25" name="Text Placeholder 17"/>
          <p:cNvSpPr>
            <a:spLocks noGrp="1"/>
          </p:cNvSpPr>
          <p:nvPr>
            <p:ph type="body" sz="quarter" idx="14"/>
          </p:nvPr>
        </p:nvSpPr>
        <p:spPr>
          <a:xfrm>
            <a:off x="1172385" y="1984561"/>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6" name="Text Placeholder 17"/>
          <p:cNvSpPr>
            <a:spLocks noGrp="1"/>
          </p:cNvSpPr>
          <p:nvPr>
            <p:ph type="body" sz="quarter" idx="15"/>
          </p:nvPr>
        </p:nvSpPr>
        <p:spPr>
          <a:xfrm>
            <a:off x="1172385" y="2627446"/>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7" name="Text Placeholder 17"/>
          <p:cNvSpPr>
            <a:spLocks noGrp="1"/>
          </p:cNvSpPr>
          <p:nvPr>
            <p:ph type="body" sz="quarter" idx="16" hasCustomPrompt="1"/>
          </p:nvPr>
        </p:nvSpPr>
        <p:spPr>
          <a:xfrm>
            <a:off x="575611" y="1327521"/>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
        <p:nvSpPr>
          <p:cNvPr id="28" name="Text Placeholder 17"/>
          <p:cNvSpPr>
            <a:spLocks noGrp="1"/>
          </p:cNvSpPr>
          <p:nvPr>
            <p:ph type="body" sz="quarter" idx="17" hasCustomPrompt="1"/>
          </p:nvPr>
        </p:nvSpPr>
        <p:spPr>
          <a:xfrm>
            <a:off x="575611" y="1979318"/>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29" name="Text Placeholder 17"/>
          <p:cNvSpPr>
            <a:spLocks noGrp="1"/>
          </p:cNvSpPr>
          <p:nvPr>
            <p:ph type="body" sz="quarter" idx="18" hasCustomPrompt="1"/>
          </p:nvPr>
        </p:nvSpPr>
        <p:spPr>
          <a:xfrm>
            <a:off x="575612" y="2625493"/>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13" name="Oval 12"/>
          <p:cNvSpPr/>
          <p:nvPr/>
        </p:nvSpPr>
        <p:spPr>
          <a:xfrm>
            <a:off x="575612" y="3274581"/>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4" name="Text Placeholder 17"/>
          <p:cNvSpPr>
            <a:spLocks noGrp="1"/>
          </p:cNvSpPr>
          <p:nvPr>
            <p:ph type="body" sz="quarter" idx="19"/>
          </p:nvPr>
        </p:nvSpPr>
        <p:spPr>
          <a:xfrm>
            <a:off x="1172386" y="3274581"/>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16" name="Text Placeholder 17"/>
          <p:cNvSpPr>
            <a:spLocks noGrp="1"/>
          </p:cNvSpPr>
          <p:nvPr>
            <p:ph type="body" sz="quarter" idx="20" hasCustomPrompt="1"/>
          </p:nvPr>
        </p:nvSpPr>
        <p:spPr>
          <a:xfrm>
            <a:off x="575613" y="3272628"/>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4</a:t>
            </a:r>
          </a:p>
        </p:txBody>
      </p:sp>
      <p:sp>
        <p:nvSpPr>
          <p:cNvPr id="17" name="Oval 16"/>
          <p:cNvSpPr/>
          <p:nvPr/>
        </p:nvSpPr>
        <p:spPr>
          <a:xfrm>
            <a:off x="575613" y="3921716"/>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8" name="Text Placeholder 17"/>
          <p:cNvSpPr>
            <a:spLocks noGrp="1"/>
          </p:cNvSpPr>
          <p:nvPr>
            <p:ph type="body" sz="quarter" idx="21"/>
          </p:nvPr>
        </p:nvSpPr>
        <p:spPr>
          <a:xfrm>
            <a:off x="1172387" y="3921716"/>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19" name="Text Placeholder 17"/>
          <p:cNvSpPr>
            <a:spLocks noGrp="1"/>
          </p:cNvSpPr>
          <p:nvPr>
            <p:ph type="body" sz="quarter" idx="22" hasCustomPrompt="1"/>
          </p:nvPr>
        </p:nvSpPr>
        <p:spPr>
          <a:xfrm>
            <a:off x="575614" y="3919763"/>
            <a:ext cx="464815" cy="461327"/>
          </a:xfrm>
          <a:prstGeom prst="rect">
            <a:avLst/>
          </a:prstGeom>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5</a:t>
            </a:r>
          </a:p>
        </p:txBody>
      </p:sp>
    </p:spTree>
    <p:extLst>
      <p:ext uri="{BB962C8B-B14F-4D97-AF65-F5344CB8AC3E}">
        <p14:creationId xmlns:p14="http://schemas.microsoft.com/office/powerpoint/2010/main" val="2962125011"/>
      </p:ext>
    </p:extLst>
  </p:cSld>
  <p:clrMapOvr>
    <a:masterClrMapping/>
  </p:clrMapOvr>
  <p:transition spd="slow">
    <p:wip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6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4C69"/>
                </a:solidFill>
              </a:defRPr>
            </a:lvl1pPr>
          </a:lstStyle>
          <a:p>
            <a:r>
              <a:rPr lang="en-US" dirty="0"/>
              <a:t>Click to edit Master title style</a:t>
            </a:r>
          </a:p>
        </p:txBody>
      </p:sp>
      <p:sp>
        <p:nvSpPr>
          <p:cNvPr id="42" name="Oval 41"/>
          <p:cNvSpPr/>
          <p:nvPr/>
        </p:nvSpPr>
        <p:spPr>
          <a:xfrm>
            <a:off x="575611" y="1979318"/>
            <a:ext cx="464815" cy="464815"/>
          </a:xfrm>
          <a:prstGeom prst="ellipse">
            <a:avLst/>
          </a:prstGeom>
          <a:solidFill>
            <a:srgbClr val="38C6F4"/>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43" name="Oval 42"/>
          <p:cNvSpPr/>
          <p:nvPr/>
        </p:nvSpPr>
        <p:spPr>
          <a:xfrm>
            <a:off x="575610" y="1328927"/>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rgbClr val="FFFFFF"/>
              </a:solidFill>
              <a:cs typeface="Arial"/>
            </a:endParaRPr>
          </a:p>
        </p:txBody>
      </p:sp>
      <p:sp>
        <p:nvSpPr>
          <p:cNvPr id="44" name="Oval 43"/>
          <p:cNvSpPr/>
          <p:nvPr/>
        </p:nvSpPr>
        <p:spPr>
          <a:xfrm>
            <a:off x="575611" y="2627446"/>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45" name="Text Placeholder 17"/>
          <p:cNvSpPr>
            <a:spLocks noGrp="1"/>
          </p:cNvSpPr>
          <p:nvPr>
            <p:ph type="body" sz="quarter" idx="13"/>
          </p:nvPr>
        </p:nvSpPr>
        <p:spPr>
          <a:xfrm>
            <a:off x="1172384" y="133484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Click to edit Master text styles</a:t>
            </a:r>
          </a:p>
        </p:txBody>
      </p:sp>
      <p:sp>
        <p:nvSpPr>
          <p:cNvPr id="46" name="Text Placeholder 17"/>
          <p:cNvSpPr>
            <a:spLocks noGrp="1"/>
          </p:cNvSpPr>
          <p:nvPr>
            <p:ph type="body" sz="quarter" idx="14"/>
          </p:nvPr>
        </p:nvSpPr>
        <p:spPr>
          <a:xfrm>
            <a:off x="1172385" y="1984561"/>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7" name="Text Placeholder 17"/>
          <p:cNvSpPr>
            <a:spLocks noGrp="1"/>
          </p:cNvSpPr>
          <p:nvPr>
            <p:ph type="body" sz="quarter" idx="15"/>
          </p:nvPr>
        </p:nvSpPr>
        <p:spPr>
          <a:xfrm>
            <a:off x="1172385" y="2627446"/>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8" name="Text Placeholder 17"/>
          <p:cNvSpPr>
            <a:spLocks noGrp="1"/>
          </p:cNvSpPr>
          <p:nvPr>
            <p:ph type="body" sz="quarter" idx="16" hasCustomPrompt="1"/>
          </p:nvPr>
        </p:nvSpPr>
        <p:spPr>
          <a:xfrm>
            <a:off x="575611" y="1327521"/>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
        <p:nvSpPr>
          <p:cNvPr id="49" name="Text Placeholder 17"/>
          <p:cNvSpPr>
            <a:spLocks noGrp="1"/>
          </p:cNvSpPr>
          <p:nvPr>
            <p:ph type="body" sz="quarter" idx="17" hasCustomPrompt="1"/>
          </p:nvPr>
        </p:nvSpPr>
        <p:spPr>
          <a:xfrm>
            <a:off x="575611" y="1979318"/>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50" name="Text Placeholder 17"/>
          <p:cNvSpPr>
            <a:spLocks noGrp="1"/>
          </p:cNvSpPr>
          <p:nvPr>
            <p:ph type="body" sz="quarter" idx="18" hasCustomPrompt="1"/>
          </p:nvPr>
        </p:nvSpPr>
        <p:spPr>
          <a:xfrm>
            <a:off x="575612" y="2625493"/>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51" name="Oval 50"/>
          <p:cNvSpPr/>
          <p:nvPr/>
        </p:nvSpPr>
        <p:spPr>
          <a:xfrm>
            <a:off x="575612" y="3274581"/>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2" name="Text Placeholder 17"/>
          <p:cNvSpPr>
            <a:spLocks noGrp="1"/>
          </p:cNvSpPr>
          <p:nvPr>
            <p:ph type="body" sz="quarter" idx="19"/>
          </p:nvPr>
        </p:nvSpPr>
        <p:spPr>
          <a:xfrm>
            <a:off x="1172386" y="3274581"/>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53" name="Text Placeholder 17"/>
          <p:cNvSpPr>
            <a:spLocks noGrp="1"/>
          </p:cNvSpPr>
          <p:nvPr>
            <p:ph type="body" sz="quarter" idx="20" hasCustomPrompt="1"/>
          </p:nvPr>
        </p:nvSpPr>
        <p:spPr>
          <a:xfrm>
            <a:off x="575613" y="3272628"/>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4</a:t>
            </a:r>
          </a:p>
        </p:txBody>
      </p:sp>
      <p:sp>
        <p:nvSpPr>
          <p:cNvPr id="54" name="Oval 53"/>
          <p:cNvSpPr/>
          <p:nvPr/>
        </p:nvSpPr>
        <p:spPr>
          <a:xfrm>
            <a:off x="575613" y="3921716"/>
            <a:ext cx="464815" cy="464815"/>
          </a:xfrm>
          <a:prstGeom prst="ellipse">
            <a:avLst/>
          </a:prstGeom>
          <a:solidFill>
            <a:schemeClr val="accent1">
              <a:lumMod val="75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5" name="Text Placeholder 17"/>
          <p:cNvSpPr>
            <a:spLocks noGrp="1"/>
          </p:cNvSpPr>
          <p:nvPr>
            <p:ph type="body" sz="quarter" idx="21"/>
          </p:nvPr>
        </p:nvSpPr>
        <p:spPr>
          <a:xfrm>
            <a:off x="1172387" y="3921716"/>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56" name="Text Placeholder 17"/>
          <p:cNvSpPr>
            <a:spLocks noGrp="1"/>
          </p:cNvSpPr>
          <p:nvPr>
            <p:ph type="body" sz="quarter" idx="22" hasCustomPrompt="1"/>
          </p:nvPr>
        </p:nvSpPr>
        <p:spPr>
          <a:xfrm>
            <a:off x="575614" y="3919763"/>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5</a:t>
            </a:r>
          </a:p>
        </p:txBody>
      </p:sp>
      <p:sp>
        <p:nvSpPr>
          <p:cNvPr id="57" name="Oval 56"/>
          <p:cNvSpPr/>
          <p:nvPr/>
        </p:nvSpPr>
        <p:spPr>
          <a:xfrm>
            <a:off x="4414576" y="1983084"/>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8" name="Oval 57"/>
          <p:cNvSpPr/>
          <p:nvPr/>
        </p:nvSpPr>
        <p:spPr>
          <a:xfrm>
            <a:off x="4414575" y="1332693"/>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9" name="Oval 58"/>
          <p:cNvSpPr/>
          <p:nvPr/>
        </p:nvSpPr>
        <p:spPr>
          <a:xfrm>
            <a:off x="4414576" y="2631212"/>
            <a:ext cx="464815" cy="464815"/>
          </a:xfrm>
          <a:prstGeom prst="ellipse">
            <a:avLst/>
          </a:prstGeom>
          <a:solidFill>
            <a:schemeClr val="accent5"/>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60" name="Text Placeholder 17"/>
          <p:cNvSpPr>
            <a:spLocks noGrp="1"/>
          </p:cNvSpPr>
          <p:nvPr>
            <p:ph type="body" sz="quarter" idx="23"/>
          </p:nvPr>
        </p:nvSpPr>
        <p:spPr>
          <a:xfrm>
            <a:off x="5011349" y="1338608"/>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1" name="Text Placeholder 17"/>
          <p:cNvSpPr>
            <a:spLocks noGrp="1"/>
          </p:cNvSpPr>
          <p:nvPr>
            <p:ph type="body" sz="quarter" idx="24"/>
          </p:nvPr>
        </p:nvSpPr>
        <p:spPr>
          <a:xfrm>
            <a:off x="5011350" y="1988327"/>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2" name="Text Placeholder 17"/>
          <p:cNvSpPr>
            <a:spLocks noGrp="1"/>
          </p:cNvSpPr>
          <p:nvPr>
            <p:ph type="body" sz="quarter" idx="25"/>
          </p:nvPr>
        </p:nvSpPr>
        <p:spPr>
          <a:xfrm>
            <a:off x="5011350" y="263121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3" name="Text Placeholder 17"/>
          <p:cNvSpPr>
            <a:spLocks noGrp="1"/>
          </p:cNvSpPr>
          <p:nvPr>
            <p:ph type="body" sz="quarter" idx="26" hasCustomPrompt="1"/>
          </p:nvPr>
        </p:nvSpPr>
        <p:spPr>
          <a:xfrm>
            <a:off x="4414576" y="1331287"/>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6</a:t>
            </a:r>
          </a:p>
        </p:txBody>
      </p:sp>
      <p:sp>
        <p:nvSpPr>
          <p:cNvPr id="64" name="Text Placeholder 17"/>
          <p:cNvSpPr>
            <a:spLocks noGrp="1"/>
          </p:cNvSpPr>
          <p:nvPr>
            <p:ph type="body" sz="quarter" idx="27" hasCustomPrompt="1"/>
          </p:nvPr>
        </p:nvSpPr>
        <p:spPr>
          <a:xfrm>
            <a:off x="4414576" y="1983084"/>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7</a:t>
            </a:r>
          </a:p>
        </p:txBody>
      </p:sp>
      <p:sp>
        <p:nvSpPr>
          <p:cNvPr id="65" name="Text Placeholder 17"/>
          <p:cNvSpPr>
            <a:spLocks noGrp="1"/>
          </p:cNvSpPr>
          <p:nvPr>
            <p:ph type="body" sz="quarter" idx="28" hasCustomPrompt="1"/>
          </p:nvPr>
        </p:nvSpPr>
        <p:spPr>
          <a:xfrm>
            <a:off x="4414577" y="2629259"/>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8</a:t>
            </a:r>
          </a:p>
        </p:txBody>
      </p:sp>
      <p:sp>
        <p:nvSpPr>
          <p:cNvPr id="66" name="Oval 65"/>
          <p:cNvSpPr/>
          <p:nvPr/>
        </p:nvSpPr>
        <p:spPr>
          <a:xfrm>
            <a:off x="4414577" y="3278347"/>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67" name="Text Placeholder 17"/>
          <p:cNvSpPr>
            <a:spLocks noGrp="1"/>
          </p:cNvSpPr>
          <p:nvPr>
            <p:ph type="body" sz="quarter" idx="29"/>
          </p:nvPr>
        </p:nvSpPr>
        <p:spPr>
          <a:xfrm>
            <a:off x="5011351" y="3278347"/>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8" name="Text Placeholder 17"/>
          <p:cNvSpPr>
            <a:spLocks noGrp="1"/>
          </p:cNvSpPr>
          <p:nvPr>
            <p:ph type="body" sz="quarter" idx="30" hasCustomPrompt="1"/>
          </p:nvPr>
        </p:nvSpPr>
        <p:spPr>
          <a:xfrm>
            <a:off x="4414578" y="3276394"/>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9</a:t>
            </a:r>
          </a:p>
        </p:txBody>
      </p:sp>
      <p:sp>
        <p:nvSpPr>
          <p:cNvPr id="69" name="Oval 68"/>
          <p:cNvSpPr/>
          <p:nvPr/>
        </p:nvSpPr>
        <p:spPr>
          <a:xfrm>
            <a:off x="4414578" y="3925482"/>
            <a:ext cx="464815" cy="464815"/>
          </a:xfrm>
          <a:prstGeom prst="ellipse">
            <a:avLst/>
          </a:prstGeom>
          <a:solidFill>
            <a:schemeClr val="accent1">
              <a:lumMod val="75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70" name="Text Placeholder 17"/>
          <p:cNvSpPr>
            <a:spLocks noGrp="1"/>
          </p:cNvSpPr>
          <p:nvPr>
            <p:ph type="body" sz="quarter" idx="31"/>
          </p:nvPr>
        </p:nvSpPr>
        <p:spPr>
          <a:xfrm>
            <a:off x="5011352" y="392548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71" name="Text Placeholder 17"/>
          <p:cNvSpPr>
            <a:spLocks noGrp="1"/>
          </p:cNvSpPr>
          <p:nvPr>
            <p:ph type="body" sz="quarter" idx="32" hasCustomPrompt="1"/>
          </p:nvPr>
        </p:nvSpPr>
        <p:spPr>
          <a:xfrm>
            <a:off x="4414579" y="3923529"/>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10</a:t>
            </a:r>
          </a:p>
        </p:txBody>
      </p:sp>
    </p:spTree>
    <p:extLst>
      <p:ext uri="{BB962C8B-B14F-4D97-AF65-F5344CB8AC3E}">
        <p14:creationId xmlns:p14="http://schemas.microsoft.com/office/powerpoint/2010/main" val="3643099958"/>
      </p:ext>
    </p:extLst>
  </p:cSld>
  <p:clrMapOvr>
    <a:masterClrMapping/>
  </p:clrMapOvr>
  <p:transition spd="slow">
    <p:wip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5"/>
          <p:cNvSpPr>
            <a:spLocks noGrp="1"/>
          </p:cNvSpPr>
          <p:nvPr>
            <p:ph type="title"/>
          </p:nvPr>
        </p:nvSpPr>
        <p:spPr bwMode="auto">
          <a:xfrm>
            <a:off x="438150"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4" tIns="45712" rIns="91424" bIns="45712" numCol="1" anchor="ctr" anchorCtr="0" compatLnSpc="1">
            <a:prstTxWarp prst="textNoShape">
              <a:avLst/>
            </a:prstTxWarp>
          </a:bodyPr>
          <a:lstStyle/>
          <a:p>
            <a:pPr lvl="0"/>
            <a:r>
              <a:rPr lang="en-GB" altLang="en-US" dirty="0"/>
              <a:t>Title Goes Here</a:t>
            </a:r>
          </a:p>
        </p:txBody>
      </p:sp>
      <p:sp>
        <p:nvSpPr>
          <p:cNvPr id="12" name="Rectangle 7"/>
          <p:cNvSpPr>
            <a:spLocks noChangeArrowheads="1"/>
          </p:cNvSpPr>
          <p:nvPr/>
        </p:nvSpPr>
        <p:spPr bwMode="ltGray">
          <a:xfrm>
            <a:off x="8515707" y="4742907"/>
            <a:ext cx="218414" cy="154518"/>
          </a:xfrm>
          <a:prstGeom prst="rect">
            <a:avLst/>
          </a:prstGeom>
          <a:noFill/>
          <a:ln w="9525" algn="ctr">
            <a:noFill/>
            <a:miter lim="800000"/>
            <a:headEnd/>
            <a:tailEnd/>
          </a:ln>
          <a:effectLst/>
        </p:spPr>
        <p:txBody>
          <a:bodyPr wrap="none" lIns="61586" tIns="30792" rIns="61586" bIns="30792" anchor="b">
            <a:spAutoFit/>
          </a:bodyPr>
          <a:lstStyle/>
          <a:p>
            <a:pPr algn="r" defTabSz="610744" fontAlgn="auto">
              <a:spcBef>
                <a:spcPts val="0"/>
              </a:spcBef>
              <a:spcAft>
                <a:spcPts val="0"/>
              </a:spcAft>
              <a:defRPr/>
            </a:pPr>
            <a:fld id="{6A1E46DC-7EF6-4EA2-B285-14272867D133}" type="slidenum">
              <a:rPr lang="en-US" sz="600">
                <a:solidFill>
                  <a:schemeClr val="accent3">
                    <a:lumMod val="85000"/>
                  </a:schemeClr>
                </a:solidFill>
                <a:latin typeface="+mn-lt"/>
                <a:ea typeface="+mn-ea"/>
                <a:cs typeface="CiscoSans Thin"/>
              </a:rPr>
              <a:pPr algn="r" defTabSz="610744" fontAlgn="auto">
                <a:spcBef>
                  <a:spcPts val="0"/>
                </a:spcBef>
                <a:spcAft>
                  <a:spcPts val="0"/>
                </a:spcAft>
                <a:defRPr/>
              </a:pPr>
              <a:t>‹#›</a:t>
            </a:fld>
            <a:endParaRPr lang="en-US" sz="600" dirty="0">
              <a:solidFill>
                <a:schemeClr val="accent3">
                  <a:lumMod val="85000"/>
                </a:schemeClr>
              </a:solidFill>
              <a:latin typeface="+mn-lt"/>
              <a:ea typeface="+mn-ea"/>
              <a:cs typeface="CiscoSans Thin"/>
            </a:endParaRPr>
          </a:p>
        </p:txBody>
      </p:sp>
      <p:sp>
        <p:nvSpPr>
          <p:cNvPr id="13" name="Rectangle 4"/>
          <p:cNvSpPr>
            <a:spLocks noChangeArrowheads="1"/>
          </p:cNvSpPr>
          <p:nvPr/>
        </p:nvSpPr>
        <p:spPr bwMode="ltGray">
          <a:xfrm>
            <a:off x="5867508" y="4741653"/>
            <a:ext cx="2658018" cy="154518"/>
          </a:xfrm>
          <a:prstGeom prst="rect">
            <a:avLst/>
          </a:prstGeom>
          <a:noFill/>
          <a:ln w="9525">
            <a:noFill/>
            <a:miter lim="800000"/>
            <a:headEnd/>
            <a:tailEnd/>
          </a:ln>
          <a:effectLst/>
        </p:spPr>
        <p:txBody>
          <a:bodyPr lIns="61586" tIns="30792" rIns="61586" bIns="30792" anchor="b">
            <a:spAutoFit/>
          </a:bodyPr>
          <a:lstStyle/>
          <a:p>
            <a:pPr defTabSz="610744" fontAlgn="auto">
              <a:spcBef>
                <a:spcPts val="0"/>
              </a:spcBef>
              <a:spcAft>
                <a:spcPts val="0"/>
              </a:spcAft>
              <a:defRPr/>
            </a:pPr>
            <a:r>
              <a:rPr lang="en-US" sz="600" dirty="0">
                <a:solidFill>
                  <a:schemeClr val="accent3">
                    <a:lumMod val="85000"/>
                  </a:schemeClr>
                </a:solidFill>
                <a:latin typeface="+mn-lt"/>
                <a:ea typeface="+mn-ea"/>
                <a:cs typeface="CiscoSans Thin"/>
              </a:rPr>
              <a:t>© 2016  Cisco and/or its affiliates. All rights reserved.   Cisco Confidential</a:t>
            </a:r>
          </a:p>
        </p:txBody>
      </p:sp>
      <p:grpSp>
        <p:nvGrpSpPr>
          <p:cNvPr id="6" name="Group 4"/>
          <p:cNvGrpSpPr>
            <a:grpSpLocks noChangeAspect="1"/>
          </p:cNvGrpSpPr>
          <p:nvPr userDrawn="1"/>
        </p:nvGrpSpPr>
        <p:grpSpPr bwMode="auto">
          <a:xfrm>
            <a:off x="508039" y="4715197"/>
            <a:ext cx="340257" cy="180974"/>
            <a:chOff x="310" y="249"/>
            <a:chExt cx="502" cy="267"/>
          </a:xfrm>
          <a:solidFill>
            <a:schemeClr val="accent5"/>
          </a:solidFill>
        </p:grpSpPr>
        <p:sp>
          <p:nvSpPr>
            <p:cNvPr id="7"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cSld>
  <p:clrMap bg1="lt1" tx1="dk1" bg2="lt2" tx2="dk2" accent1="accent1" accent2="accent2" accent3="accent3" accent4="accent4" accent5="accent5" accent6="accent6" hlink="hlink" folHlink="folHlink"/>
  <p:sldLayoutIdLst>
    <p:sldLayoutId id="2147483962" r:id="rId1"/>
    <p:sldLayoutId id="2147484013" r:id="rId2"/>
    <p:sldLayoutId id="2147484014" r:id="rId3"/>
    <p:sldLayoutId id="2147483965" r:id="rId4"/>
    <p:sldLayoutId id="2147483967" r:id="rId5"/>
    <p:sldLayoutId id="2147483995" r:id="rId6"/>
    <p:sldLayoutId id="2147484007" r:id="rId7"/>
    <p:sldLayoutId id="2147484010" r:id="rId8"/>
    <p:sldLayoutId id="2147484011" r:id="rId9"/>
    <p:sldLayoutId id="2147484015" r:id="rId10"/>
    <p:sldLayoutId id="2147483998" r:id="rId11"/>
    <p:sldLayoutId id="2147484027" r:id="rId12"/>
    <p:sldLayoutId id="2147484029" r:id="rId13"/>
    <p:sldLayoutId id="2147484031" r:id="rId14"/>
  </p:sldLayoutIdLst>
  <p:transition spd="slow">
    <p:wipe/>
  </p:transition>
  <p:txStyles>
    <p:titleStyle>
      <a:lvl1pPr algn="l" defTabSz="684213" rtl="0" eaLnBrk="1" fontAlgn="base" hangingPunct="1">
        <a:lnSpc>
          <a:spcPct val="80000"/>
        </a:lnSpc>
        <a:spcBef>
          <a:spcPct val="0"/>
        </a:spcBef>
        <a:spcAft>
          <a:spcPct val="0"/>
        </a:spcAft>
        <a:defRPr lang="en-US" sz="3200" kern="1200" dirty="0">
          <a:solidFill>
            <a:schemeClr val="accent4"/>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p:titleStyle>
    <p:bodyStyle>
      <a:lvl1pPr marL="169863" indent="-169863" algn="l" defTabSz="684213" rtl="0" eaLnBrk="1" fontAlgn="base" hangingPunct="1">
        <a:lnSpc>
          <a:spcPct val="95000"/>
        </a:lnSpc>
        <a:spcBef>
          <a:spcPts val="1075"/>
        </a:spcBef>
        <a:spcAft>
          <a:spcPct val="0"/>
        </a:spcAft>
        <a:buClr>
          <a:schemeClr val="tx2"/>
        </a:buClr>
        <a:buSzPct val="90000"/>
        <a:buFont typeface="Arial" charset="0"/>
        <a:buChar char="•"/>
        <a:defRPr lang="en-US" sz="1500" kern="1200" dirty="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77" rtl="0" eaLnBrk="1" latinLnBrk="0" hangingPunct="1">
        <a:defRPr sz="1400" kern="1200">
          <a:solidFill>
            <a:schemeClr val="tx1"/>
          </a:solidFill>
          <a:latin typeface="+mn-lt"/>
          <a:ea typeface="+mn-ea"/>
          <a:cs typeface="+mn-cs"/>
        </a:defRPr>
      </a:lvl1pPr>
      <a:lvl2pPr marL="342886" algn="l" defTabSz="685777" rtl="0" eaLnBrk="1" latinLnBrk="0" hangingPunct="1">
        <a:defRPr sz="1400" kern="1200">
          <a:solidFill>
            <a:schemeClr val="tx1"/>
          </a:solidFill>
          <a:latin typeface="+mn-lt"/>
          <a:ea typeface="+mn-ea"/>
          <a:cs typeface="+mn-cs"/>
        </a:defRPr>
      </a:lvl2pPr>
      <a:lvl3pPr marL="685777" algn="l" defTabSz="685777" rtl="0" eaLnBrk="1" latinLnBrk="0" hangingPunct="1">
        <a:defRPr sz="1400" kern="1200">
          <a:solidFill>
            <a:schemeClr val="tx1"/>
          </a:solidFill>
          <a:latin typeface="+mn-lt"/>
          <a:ea typeface="+mn-ea"/>
          <a:cs typeface="+mn-cs"/>
        </a:defRPr>
      </a:lvl3pPr>
      <a:lvl4pPr marL="1028665" algn="l" defTabSz="685777" rtl="0" eaLnBrk="1" latinLnBrk="0" hangingPunct="1">
        <a:defRPr sz="1400" kern="1200">
          <a:solidFill>
            <a:schemeClr val="tx1"/>
          </a:solidFill>
          <a:latin typeface="+mn-lt"/>
          <a:ea typeface="+mn-ea"/>
          <a:cs typeface="+mn-cs"/>
        </a:defRPr>
      </a:lvl4pPr>
      <a:lvl5pPr marL="1371555" algn="l" defTabSz="685777" rtl="0" eaLnBrk="1" latinLnBrk="0" hangingPunct="1">
        <a:defRPr sz="1400" kern="1200">
          <a:solidFill>
            <a:schemeClr val="tx1"/>
          </a:solidFill>
          <a:latin typeface="+mn-lt"/>
          <a:ea typeface="+mn-ea"/>
          <a:cs typeface="+mn-cs"/>
        </a:defRPr>
      </a:lvl5pPr>
      <a:lvl6pPr marL="1714441" algn="l" defTabSz="685777" rtl="0" eaLnBrk="1" latinLnBrk="0" hangingPunct="1">
        <a:defRPr sz="1400" kern="1200">
          <a:solidFill>
            <a:schemeClr val="tx1"/>
          </a:solidFill>
          <a:latin typeface="+mn-lt"/>
          <a:ea typeface="+mn-ea"/>
          <a:cs typeface="+mn-cs"/>
        </a:defRPr>
      </a:lvl6pPr>
      <a:lvl7pPr marL="2057332" algn="l" defTabSz="685777" rtl="0" eaLnBrk="1" latinLnBrk="0" hangingPunct="1">
        <a:defRPr sz="1400" kern="1200">
          <a:solidFill>
            <a:schemeClr val="tx1"/>
          </a:solidFill>
          <a:latin typeface="+mn-lt"/>
          <a:ea typeface="+mn-ea"/>
          <a:cs typeface="+mn-cs"/>
        </a:defRPr>
      </a:lvl7pPr>
      <a:lvl8pPr marL="2400220" algn="l" defTabSz="685777" rtl="0" eaLnBrk="1" latinLnBrk="0" hangingPunct="1">
        <a:defRPr sz="1400" kern="1200">
          <a:solidFill>
            <a:schemeClr val="tx1"/>
          </a:solidFill>
          <a:latin typeface="+mn-lt"/>
          <a:ea typeface="+mn-ea"/>
          <a:cs typeface="+mn-cs"/>
        </a:defRPr>
      </a:lvl8pPr>
      <a:lvl9pPr marL="2743110" algn="l" defTabSz="685777" rtl="0" eaLnBrk="1" latinLnBrk="0" hangingPunct="1">
        <a:defRPr sz="1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336"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2.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3.xml"/><Relationship Id="rId1" Type="http://schemas.openxmlformats.org/officeDocument/2006/relationships/tags" Target="../tags/tag11.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3.xml"/><Relationship Id="rId1" Type="http://schemas.openxmlformats.org/officeDocument/2006/relationships/tags" Target="../tags/tag12.xml"/><Relationship Id="rId5" Type="http://schemas.openxmlformats.org/officeDocument/2006/relationships/hyperlink" Target="https://community.cisco.com/" TargetMode="External"/><Relationship Id="rId4" Type="http://schemas.openxmlformats.org/officeDocument/2006/relationships/hyperlink" Target="https://community.cisco.com/t5/networking-academy/ct-p/Netacad" TargetMode="Externa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xml"/><Relationship Id="rId1" Type="http://schemas.openxmlformats.org/officeDocument/2006/relationships/tags" Target="../tags/tag13.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3.xml"/><Relationship Id="rId1" Type="http://schemas.openxmlformats.org/officeDocument/2006/relationships/tags" Target="../tags/tag14.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3.xml"/><Relationship Id="rId1" Type="http://schemas.openxmlformats.org/officeDocument/2006/relationships/tags" Target="../tags/tag15.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3.xml"/><Relationship Id="rId1" Type="http://schemas.openxmlformats.org/officeDocument/2006/relationships/tags" Target="../tags/tag16.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4.xml"/><Relationship Id="rId1" Type="http://schemas.openxmlformats.org/officeDocument/2006/relationships/tags" Target="../tags/tag17.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3.xml"/><Relationship Id="rId1" Type="http://schemas.openxmlformats.org/officeDocument/2006/relationships/tags" Target="../tags/tag18.xml"/><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3.xml"/><Relationship Id="rId1" Type="http://schemas.openxmlformats.org/officeDocument/2006/relationships/tags" Target="../tags/tag19.xml"/><Relationship Id="rId4" Type="http://schemas.openxmlformats.org/officeDocument/2006/relationships/image" Target="../media/image4.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3.xml"/><Relationship Id="rId1" Type="http://schemas.openxmlformats.org/officeDocument/2006/relationships/tags" Target="../tags/tag20.xml"/><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3.xml"/><Relationship Id="rId1" Type="http://schemas.openxmlformats.org/officeDocument/2006/relationships/tags" Target="../tags/tag3.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3.xml"/><Relationship Id="rId1" Type="http://schemas.openxmlformats.org/officeDocument/2006/relationships/tags" Target="../tags/tag21.xml"/><Relationship Id="rId4" Type="http://schemas.openxmlformats.org/officeDocument/2006/relationships/image" Target="../media/image6.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4.xml"/><Relationship Id="rId1" Type="http://schemas.openxmlformats.org/officeDocument/2006/relationships/tags" Target="../tags/tag22.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3.xml"/><Relationship Id="rId1" Type="http://schemas.openxmlformats.org/officeDocument/2006/relationships/tags" Target="../tags/tag23.xml"/><Relationship Id="rId4" Type="http://schemas.openxmlformats.org/officeDocument/2006/relationships/image" Target="../media/image7.png"/></Relationships>
</file>

<file path=ppt/slides/_rels/slide23.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notesSlide" Target="../notesSlides/notesSlide23.xml"/><Relationship Id="rId7" Type="http://schemas.openxmlformats.org/officeDocument/2006/relationships/image" Target="../media/image11.png"/><Relationship Id="rId2" Type="http://schemas.openxmlformats.org/officeDocument/2006/relationships/slideLayout" Target="../slideLayouts/slideLayout13.xml"/><Relationship Id="rId1" Type="http://schemas.openxmlformats.org/officeDocument/2006/relationships/tags" Target="../tags/tag24.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3.xml"/><Relationship Id="rId1" Type="http://schemas.openxmlformats.org/officeDocument/2006/relationships/tags" Target="../tags/tag25.xml"/><Relationship Id="rId4" Type="http://schemas.openxmlformats.org/officeDocument/2006/relationships/image" Target="../media/image16.png"/></Relationships>
</file>

<file path=ppt/slides/_rels/slide25.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notesSlide" Target="../notesSlides/notesSlide25.xml"/><Relationship Id="rId7" Type="http://schemas.openxmlformats.org/officeDocument/2006/relationships/image" Target="../media/image20.png"/><Relationship Id="rId2" Type="http://schemas.openxmlformats.org/officeDocument/2006/relationships/slideLayout" Target="../slideLayouts/slideLayout13.xml"/><Relationship Id="rId1" Type="http://schemas.openxmlformats.org/officeDocument/2006/relationships/tags" Target="../tags/tag26.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 Id="rId9" Type="http://schemas.openxmlformats.org/officeDocument/2006/relationships/image" Target="../media/image22.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13.xml"/><Relationship Id="rId1" Type="http://schemas.openxmlformats.org/officeDocument/2006/relationships/tags" Target="../tags/tag27.xml"/><Relationship Id="rId4" Type="http://schemas.openxmlformats.org/officeDocument/2006/relationships/image" Target="../media/image23.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13.xml"/><Relationship Id="rId1" Type="http://schemas.openxmlformats.org/officeDocument/2006/relationships/tags" Target="../tags/tag28.xml"/><Relationship Id="rId4" Type="http://schemas.openxmlformats.org/officeDocument/2006/relationships/image" Target="../media/image24.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13.xml"/><Relationship Id="rId1" Type="http://schemas.openxmlformats.org/officeDocument/2006/relationships/tags" Target="../tags/tag29.xml"/><Relationship Id="rId4" Type="http://schemas.openxmlformats.org/officeDocument/2006/relationships/image" Target="../media/image25.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13.xml"/><Relationship Id="rId1" Type="http://schemas.openxmlformats.org/officeDocument/2006/relationships/tags" Target="../tags/tag30.xml"/><Relationship Id="rId4" Type="http://schemas.openxmlformats.org/officeDocument/2006/relationships/image" Target="../media/image26.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4.xml"/><Relationship Id="rId1" Type="http://schemas.openxmlformats.org/officeDocument/2006/relationships/tags" Target="../tags/tag4.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13.xml"/><Relationship Id="rId1" Type="http://schemas.openxmlformats.org/officeDocument/2006/relationships/tags" Target="../tags/tag31.xml"/><Relationship Id="rId4" Type="http://schemas.openxmlformats.org/officeDocument/2006/relationships/image" Target="../media/image27.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13.xml"/><Relationship Id="rId1" Type="http://schemas.openxmlformats.org/officeDocument/2006/relationships/tags" Target="../tags/tag32.xml"/><Relationship Id="rId4" Type="http://schemas.openxmlformats.org/officeDocument/2006/relationships/image" Target="../media/image28.png"/></Relationships>
</file>

<file path=ppt/slides/_rels/slide32.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notesSlide" Target="../notesSlides/notesSlide32.xml"/><Relationship Id="rId7" Type="http://schemas.openxmlformats.org/officeDocument/2006/relationships/image" Target="../media/image32.png"/><Relationship Id="rId2" Type="http://schemas.openxmlformats.org/officeDocument/2006/relationships/slideLayout" Target="../slideLayouts/slideLayout13.xml"/><Relationship Id="rId1" Type="http://schemas.openxmlformats.org/officeDocument/2006/relationships/tags" Target="../tags/tag33.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4.xml"/><Relationship Id="rId1" Type="http://schemas.openxmlformats.org/officeDocument/2006/relationships/tags" Target="../tags/tag34.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13.xml"/><Relationship Id="rId1" Type="http://schemas.openxmlformats.org/officeDocument/2006/relationships/tags" Target="../tags/tag35.xml"/><Relationship Id="rId4" Type="http://schemas.openxmlformats.org/officeDocument/2006/relationships/image" Target="../media/image34.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13.xml"/><Relationship Id="rId1" Type="http://schemas.openxmlformats.org/officeDocument/2006/relationships/tags" Target="../tags/tag36.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13.xml"/><Relationship Id="rId1" Type="http://schemas.openxmlformats.org/officeDocument/2006/relationships/tags" Target="../tags/tag37.xml"/><Relationship Id="rId4" Type="http://schemas.openxmlformats.org/officeDocument/2006/relationships/image" Target="../media/image35.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13.xml"/><Relationship Id="rId1" Type="http://schemas.openxmlformats.org/officeDocument/2006/relationships/tags" Target="../tags/tag38.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13.xml"/><Relationship Id="rId1" Type="http://schemas.openxmlformats.org/officeDocument/2006/relationships/tags" Target="../tags/tag39.xml"/><Relationship Id="rId4" Type="http://schemas.openxmlformats.org/officeDocument/2006/relationships/image" Target="../media/image39.pn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13.xml"/><Relationship Id="rId1" Type="http://schemas.openxmlformats.org/officeDocument/2006/relationships/tags" Target="../tags/tag40.xml"/><Relationship Id="rId4" Type="http://schemas.openxmlformats.org/officeDocument/2006/relationships/image" Target="../media/image40.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3.xml"/><Relationship Id="rId1" Type="http://schemas.openxmlformats.org/officeDocument/2006/relationships/tags" Target="../tags/tag5.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4.xml"/><Relationship Id="rId1" Type="http://schemas.openxmlformats.org/officeDocument/2006/relationships/tags" Target="../tags/tag41.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13.xml"/><Relationship Id="rId1" Type="http://schemas.openxmlformats.org/officeDocument/2006/relationships/tags" Target="../tags/tag42.xml"/><Relationship Id="rId5" Type="http://schemas.openxmlformats.org/officeDocument/2006/relationships/image" Target="../media/image42.png"/><Relationship Id="rId4" Type="http://schemas.openxmlformats.org/officeDocument/2006/relationships/image" Target="../media/image41.pn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13.xml"/><Relationship Id="rId1" Type="http://schemas.openxmlformats.org/officeDocument/2006/relationships/tags" Target="../tags/tag43.xml"/><Relationship Id="rId4" Type="http://schemas.openxmlformats.org/officeDocument/2006/relationships/image" Target="../media/image43.pn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13.xml"/><Relationship Id="rId1" Type="http://schemas.openxmlformats.org/officeDocument/2006/relationships/tags" Target="../tags/tag44.xm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13.xml"/><Relationship Id="rId1" Type="http://schemas.openxmlformats.org/officeDocument/2006/relationships/tags" Target="../tags/tag45.xml"/><Relationship Id="rId4" Type="http://schemas.openxmlformats.org/officeDocument/2006/relationships/image" Target="../media/image44.png"/></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13.xml"/><Relationship Id="rId1" Type="http://schemas.openxmlformats.org/officeDocument/2006/relationships/tags" Target="../tags/tag46.xml"/><Relationship Id="rId4" Type="http://schemas.openxmlformats.org/officeDocument/2006/relationships/image" Target="../media/image45.png"/></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13.xml"/><Relationship Id="rId1" Type="http://schemas.openxmlformats.org/officeDocument/2006/relationships/tags" Target="../tags/tag47.xml"/><Relationship Id="rId4" Type="http://schemas.openxmlformats.org/officeDocument/2006/relationships/image" Target="../media/image46.png"/></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13.xml"/><Relationship Id="rId1" Type="http://schemas.openxmlformats.org/officeDocument/2006/relationships/tags" Target="../tags/tag48.xml"/><Relationship Id="rId4" Type="http://schemas.openxmlformats.org/officeDocument/2006/relationships/image" Target="../media/image47.png"/></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4.xml"/><Relationship Id="rId1" Type="http://schemas.openxmlformats.org/officeDocument/2006/relationships/tags" Target="../tags/tag49.xml"/></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13.xml"/><Relationship Id="rId1" Type="http://schemas.openxmlformats.org/officeDocument/2006/relationships/tags" Target="../tags/tag50.xml"/><Relationship Id="rId4" Type="http://schemas.openxmlformats.org/officeDocument/2006/relationships/image" Target="../media/image48.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3.xml"/><Relationship Id="rId1" Type="http://schemas.openxmlformats.org/officeDocument/2006/relationships/tags" Target="../tags/tag6.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13.xml"/><Relationship Id="rId1" Type="http://schemas.openxmlformats.org/officeDocument/2006/relationships/tags" Target="../tags/tag51.xml"/><Relationship Id="rId4" Type="http://schemas.openxmlformats.org/officeDocument/2006/relationships/image" Target="../media/image49.png"/></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13.xml"/><Relationship Id="rId1" Type="http://schemas.openxmlformats.org/officeDocument/2006/relationships/tags" Target="../tags/tag52.xml"/></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13.xml"/><Relationship Id="rId1" Type="http://schemas.openxmlformats.org/officeDocument/2006/relationships/tags" Target="../tags/tag53.xml"/><Relationship Id="rId4" Type="http://schemas.openxmlformats.org/officeDocument/2006/relationships/image" Target="../media/image50.png"/></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13.xml"/><Relationship Id="rId1" Type="http://schemas.openxmlformats.org/officeDocument/2006/relationships/tags" Target="../tags/tag54.xml"/></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13.xml"/><Relationship Id="rId1" Type="http://schemas.openxmlformats.org/officeDocument/2006/relationships/tags" Target="../tags/tag55.xml"/><Relationship Id="rId5" Type="http://schemas.openxmlformats.org/officeDocument/2006/relationships/image" Target="../media/image52.png"/><Relationship Id="rId4" Type="http://schemas.openxmlformats.org/officeDocument/2006/relationships/image" Target="../media/image51.png"/></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13.xml"/><Relationship Id="rId1" Type="http://schemas.openxmlformats.org/officeDocument/2006/relationships/tags" Target="../tags/tag56.xml"/><Relationship Id="rId5" Type="http://schemas.openxmlformats.org/officeDocument/2006/relationships/image" Target="../media/image54.png"/><Relationship Id="rId4" Type="http://schemas.openxmlformats.org/officeDocument/2006/relationships/image" Target="../media/image53.png"/></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13.xml"/><Relationship Id="rId1" Type="http://schemas.openxmlformats.org/officeDocument/2006/relationships/tags" Target="../tags/tag57.xml"/><Relationship Id="rId4" Type="http://schemas.openxmlformats.org/officeDocument/2006/relationships/image" Target="../media/image55.png"/></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13.xml"/><Relationship Id="rId1" Type="http://schemas.openxmlformats.org/officeDocument/2006/relationships/tags" Target="../tags/tag58.xml"/><Relationship Id="rId4" Type="http://schemas.openxmlformats.org/officeDocument/2006/relationships/image" Target="../media/image56.png"/></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13.xml"/><Relationship Id="rId1" Type="http://schemas.openxmlformats.org/officeDocument/2006/relationships/tags" Target="../tags/tag59.xml"/><Relationship Id="rId4" Type="http://schemas.openxmlformats.org/officeDocument/2006/relationships/image" Target="../media/image57.png"/></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13.xml"/><Relationship Id="rId1" Type="http://schemas.openxmlformats.org/officeDocument/2006/relationships/tags" Target="../tags/tag60.xml"/><Relationship Id="rId4" Type="http://schemas.openxmlformats.org/officeDocument/2006/relationships/image" Target="../media/image58.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3.xml"/><Relationship Id="rId1" Type="http://schemas.openxmlformats.org/officeDocument/2006/relationships/tags" Target="../tags/tag7.xml"/></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60.xml"/><Relationship Id="rId2" Type="http://schemas.openxmlformats.org/officeDocument/2006/relationships/slideLayout" Target="../slideLayouts/slideLayout13.xml"/><Relationship Id="rId1" Type="http://schemas.openxmlformats.org/officeDocument/2006/relationships/tags" Target="../tags/tag61.xml"/><Relationship Id="rId4" Type="http://schemas.openxmlformats.org/officeDocument/2006/relationships/image" Target="../media/image59.png"/></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61.xml"/><Relationship Id="rId2" Type="http://schemas.openxmlformats.org/officeDocument/2006/relationships/slideLayout" Target="../slideLayouts/slideLayout13.xml"/><Relationship Id="rId1" Type="http://schemas.openxmlformats.org/officeDocument/2006/relationships/tags" Target="../tags/tag62.xml"/><Relationship Id="rId4" Type="http://schemas.openxmlformats.org/officeDocument/2006/relationships/image" Target="../media/image60.png"/></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62.xml"/><Relationship Id="rId2" Type="http://schemas.openxmlformats.org/officeDocument/2006/relationships/slideLayout" Target="../slideLayouts/slideLayout13.xml"/><Relationship Id="rId1" Type="http://schemas.openxmlformats.org/officeDocument/2006/relationships/tags" Target="../tags/tag63.xml"/><Relationship Id="rId4" Type="http://schemas.openxmlformats.org/officeDocument/2006/relationships/image" Target="../media/image61.png"/></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63.xml"/><Relationship Id="rId2" Type="http://schemas.openxmlformats.org/officeDocument/2006/relationships/slideLayout" Target="../slideLayouts/slideLayout13.xml"/><Relationship Id="rId1" Type="http://schemas.openxmlformats.org/officeDocument/2006/relationships/tags" Target="../tags/tag64.xml"/><Relationship Id="rId4" Type="http://schemas.openxmlformats.org/officeDocument/2006/relationships/image" Target="../media/image62.png"/></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64.xml"/><Relationship Id="rId2" Type="http://schemas.openxmlformats.org/officeDocument/2006/relationships/slideLayout" Target="../slideLayouts/slideLayout13.xml"/><Relationship Id="rId1" Type="http://schemas.openxmlformats.org/officeDocument/2006/relationships/tags" Target="../tags/tag65.xml"/><Relationship Id="rId4" Type="http://schemas.openxmlformats.org/officeDocument/2006/relationships/image" Target="../media/image63.png"/></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65.xml"/><Relationship Id="rId2" Type="http://schemas.openxmlformats.org/officeDocument/2006/relationships/slideLayout" Target="../slideLayouts/slideLayout13.xml"/><Relationship Id="rId1" Type="http://schemas.openxmlformats.org/officeDocument/2006/relationships/tags" Target="../tags/tag66.xml"/><Relationship Id="rId4" Type="http://schemas.openxmlformats.org/officeDocument/2006/relationships/image" Target="../media/image64.png"/></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66.xml"/><Relationship Id="rId2" Type="http://schemas.openxmlformats.org/officeDocument/2006/relationships/slideLayout" Target="../slideLayouts/slideLayout13.xml"/><Relationship Id="rId1" Type="http://schemas.openxmlformats.org/officeDocument/2006/relationships/tags" Target="../tags/tag67.xml"/><Relationship Id="rId4" Type="http://schemas.openxmlformats.org/officeDocument/2006/relationships/image" Target="../media/image65.png"/></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67.xml"/><Relationship Id="rId2" Type="http://schemas.openxmlformats.org/officeDocument/2006/relationships/slideLayout" Target="../slideLayouts/slideLayout13.xml"/><Relationship Id="rId1" Type="http://schemas.openxmlformats.org/officeDocument/2006/relationships/tags" Target="../tags/tag68.xml"/><Relationship Id="rId4" Type="http://schemas.openxmlformats.org/officeDocument/2006/relationships/image" Target="../media/image66.png"/></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68.xml"/><Relationship Id="rId2" Type="http://schemas.openxmlformats.org/officeDocument/2006/relationships/slideLayout" Target="../slideLayouts/slideLayout4.xml"/><Relationship Id="rId1" Type="http://schemas.openxmlformats.org/officeDocument/2006/relationships/tags" Target="../tags/tag69.xml"/></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69.xml"/><Relationship Id="rId2" Type="http://schemas.openxmlformats.org/officeDocument/2006/relationships/slideLayout" Target="../slideLayouts/slideLayout13.xml"/><Relationship Id="rId1" Type="http://schemas.openxmlformats.org/officeDocument/2006/relationships/tags" Target="../tags/tag70.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3.xml"/><Relationship Id="rId1" Type="http://schemas.openxmlformats.org/officeDocument/2006/relationships/tags" Target="../tags/tag8.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3.xml"/><Relationship Id="rId1" Type="http://schemas.openxmlformats.org/officeDocument/2006/relationships/tags" Target="../tags/tag9.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3.xml"/><Relationship Id="rId1" Type="http://schemas.openxmlformats.org/officeDocument/2006/relationships/tags" Target="../tags/tag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425765" y="2300750"/>
            <a:ext cx="6773198" cy="644730"/>
          </a:xfrm>
        </p:spPr>
        <p:txBody>
          <a:bodyPr/>
          <a:lstStyle/>
          <a:p>
            <a:r>
              <a:rPr lang="en-US" dirty="0">
                <a:solidFill>
                  <a:schemeClr val="accent5">
                    <a:lumMod val="40000"/>
                    <a:lumOff val="60000"/>
                  </a:schemeClr>
                </a:solidFill>
              </a:rPr>
              <a:t>Chapter 8: Printers</a:t>
            </a:r>
          </a:p>
        </p:txBody>
      </p:sp>
      <p:sp>
        <p:nvSpPr>
          <p:cNvPr id="5" name="Text Placeholder 4"/>
          <p:cNvSpPr>
            <a:spLocks noGrp="1"/>
          </p:cNvSpPr>
          <p:nvPr>
            <p:ph type="body" sz="quarter" idx="13"/>
          </p:nvPr>
        </p:nvSpPr>
        <p:spPr/>
        <p:txBody>
          <a:bodyPr/>
          <a:lstStyle/>
          <a:p>
            <a:r>
              <a:rPr lang="en-US" dirty="0"/>
              <a:t>Instructor Materials</a:t>
            </a:r>
          </a:p>
        </p:txBody>
      </p:sp>
      <p:sp>
        <p:nvSpPr>
          <p:cNvPr id="7" name="Subtitle 6"/>
          <p:cNvSpPr>
            <a:spLocks noGrp="1"/>
          </p:cNvSpPr>
          <p:nvPr>
            <p:ph type="subTitle" idx="1"/>
          </p:nvPr>
        </p:nvSpPr>
        <p:spPr>
          <a:xfrm>
            <a:off x="469496" y="3809526"/>
            <a:ext cx="2986625" cy="902174"/>
          </a:xfrm>
        </p:spPr>
        <p:txBody>
          <a:bodyPr/>
          <a:lstStyle/>
          <a:p>
            <a:r>
              <a:rPr lang="en-US" dirty="0">
                <a:solidFill>
                  <a:schemeClr val="accent5">
                    <a:lumMod val="40000"/>
                    <a:lumOff val="60000"/>
                  </a:schemeClr>
                </a:solidFill>
              </a:rPr>
              <a:t>IT Essentials v7.0</a:t>
            </a:r>
          </a:p>
          <a:p>
            <a:endParaRPr lang="en-US" dirty="0"/>
          </a:p>
          <a:p>
            <a:endParaRPr lang="en-US" dirty="0"/>
          </a:p>
        </p:txBody>
      </p:sp>
    </p:spTree>
    <p:custDataLst>
      <p:tags r:id="rId1"/>
    </p:custDataLst>
    <p:extLst>
      <p:ext uri="{BB962C8B-B14F-4D97-AF65-F5344CB8AC3E}">
        <p14:creationId xmlns:p14="http://schemas.microsoft.com/office/powerpoint/2010/main" val="343650477"/>
      </p:ext>
    </p:extLst>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Chapter 8: Best Practices (Cont.)</a:t>
            </a:r>
          </a:p>
        </p:txBody>
      </p:sp>
      <p:sp>
        <p:nvSpPr>
          <p:cNvPr id="11266" name="Rectangle 34"/>
          <p:cNvSpPr>
            <a:spLocks noGrp="1" noChangeArrowheads="1"/>
          </p:cNvSpPr>
          <p:nvPr>
            <p:ph idx="1"/>
          </p:nvPr>
        </p:nvSpPr>
        <p:spPr/>
        <p:txBody>
          <a:bodyPr/>
          <a:lstStyle/>
          <a:p>
            <a:r>
              <a:rPr lang="en-US" dirty="0"/>
              <a:t>Have students tell of any printer problems they have had and what they did to fix it.</a:t>
            </a:r>
          </a:p>
          <a:p>
            <a:r>
              <a:rPr lang="en-US" dirty="0"/>
              <a:t>Let the students work in pairs or individually to shop for a printer based on a particular situation. Hand out different scenarios such as a homebound elder needs to print shipping documents for an online handcraft business she runs. She has a computer running Windows 7 Home Basic. What type of printer would you recommend and why? You could also put a price limit on the purchase. If the students do not have Internet access, copy some ads from the Internet and print copies that are passed amongst the students. Give them 2 minutes to describe the situation, what printer they chose, and why they chose that particular type.</a:t>
            </a:r>
          </a:p>
          <a:p>
            <a:r>
              <a:rPr lang="en-US" dirty="0"/>
              <a:t>Consider playing the video on the 3D printer or another video so they can see it in action.</a:t>
            </a:r>
          </a:p>
          <a:p>
            <a:r>
              <a:rPr lang="en-US" dirty="0"/>
              <a:t>If you have a printer in the room, consider configuring printer sharing in front of the class to demonstrate the concept.</a:t>
            </a:r>
          </a:p>
          <a:p>
            <a:endParaRPr lang="en-US" dirty="0"/>
          </a:p>
        </p:txBody>
      </p:sp>
    </p:spTree>
    <p:custDataLst>
      <p:tags r:id="rId1"/>
    </p:custDataLst>
    <p:extLst>
      <p:ext uri="{BB962C8B-B14F-4D97-AF65-F5344CB8AC3E}">
        <p14:creationId xmlns:p14="http://schemas.microsoft.com/office/powerpoint/2010/main" val="3458310138"/>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314" name="Rectangle 33"/>
          <p:cNvSpPr>
            <a:spLocks noGrp="1" noChangeArrowheads="1"/>
          </p:cNvSpPr>
          <p:nvPr>
            <p:ph type="title"/>
          </p:nvPr>
        </p:nvSpPr>
        <p:spPr/>
        <p:txBody>
          <a:bodyPr/>
          <a:lstStyle/>
          <a:p>
            <a:pPr eaLnBrk="1" hangingPunct="1"/>
            <a:r>
              <a:rPr lang="en-US" dirty="0"/>
              <a:t>Chapter 8: Additional Help</a:t>
            </a:r>
          </a:p>
        </p:txBody>
      </p:sp>
      <p:sp>
        <p:nvSpPr>
          <p:cNvPr id="20483" name="Rectangle 34"/>
          <p:cNvSpPr>
            <a:spLocks noGrp="1" noChangeArrowheads="1"/>
          </p:cNvSpPr>
          <p:nvPr>
            <p:ph idx="1"/>
          </p:nvPr>
        </p:nvSpPr>
        <p:spPr/>
        <p:txBody>
          <a:bodyPr/>
          <a:lstStyle/>
          <a:p>
            <a:pPr>
              <a:lnSpc>
                <a:spcPct val="85000"/>
              </a:lnSpc>
              <a:spcBef>
                <a:spcPct val="30000"/>
              </a:spcBef>
              <a:spcAft>
                <a:spcPts val="900"/>
              </a:spcAft>
              <a:defRPr/>
            </a:pPr>
            <a:r>
              <a:rPr lang="en-US" dirty="0"/>
              <a:t>For additional help with teaching strategies, including lesson plans, analogies for difficult concepts, and discussion topics, visit the ITE Community at: </a:t>
            </a:r>
            <a:r>
              <a:rPr lang="en-US" dirty="0">
                <a:hlinkClick r:id="rId4"/>
              </a:rPr>
              <a:t>https://community.cisco.com/t5/networking-academy/ct-p/Netacad</a:t>
            </a:r>
            <a:r>
              <a:rPr lang="en-US" dirty="0"/>
              <a:t>, or simply go to </a:t>
            </a:r>
            <a:r>
              <a:rPr lang="en-US" dirty="0">
                <a:hlinkClick r:id="rId5"/>
              </a:rPr>
              <a:t>https://community.cisco.com</a:t>
            </a:r>
            <a:r>
              <a:rPr lang="en-US" dirty="0"/>
              <a:t>. </a:t>
            </a:r>
          </a:p>
          <a:p>
            <a:pPr>
              <a:lnSpc>
                <a:spcPct val="85000"/>
              </a:lnSpc>
              <a:spcBef>
                <a:spcPct val="30000"/>
              </a:spcBef>
              <a:defRPr/>
            </a:pPr>
            <a:r>
              <a:rPr lang="en-US" dirty="0"/>
              <a:t>If you have lesson plans or resources that you would like to share, upload them to the ITE Community in order to help other instructors.</a:t>
            </a:r>
          </a:p>
        </p:txBody>
      </p:sp>
    </p:spTree>
    <p:custDataLst>
      <p:tags r:id="rId1"/>
    </p:custDataLst>
    <p:extLst>
      <p:ext uri="{BB962C8B-B14F-4D97-AF65-F5344CB8AC3E}">
        <p14:creationId xmlns:p14="http://schemas.microsoft.com/office/powerpoint/2010/main" val="1849301981"/>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US" dirty="0">
                <a:solidFill>
                  <a:schemeClr val="accent5">
                    <a:lumMod val="40000"/>
                    <a:lumOff val="60000"/>
                  </a:schemeClr>
                </a:solidFill>
              </a:rPr>
              <a:t>Chapter 8: Printers</a:t>
            </a:r>
          </a:p>
        </p:txBody>
      </p:sp>
      <p:sp>
        <p:nvSpPr>
          <p:cNvPr id="2" name="Subtitle 1"/>
          <p:cNvSpPr>
            <a:spLocks noGrp="1"/>
          </p:cNvSpPr>
          <p:nvPr>
            <p:ph type="subTitle" idx="1"/>
          </p:nvPr>
        </p:nvSpPr>
        <p:spPr/>
        <p:txBody>
          <a:bodyPr/>
          <a:lstStyle/>
          <a:p>
            <a:r>
              <a:rPr lang="en-US" dirty="0">
                <a:solidFill>
                  <a:schemeClr val="bg2">
                    <a:lumMod val="40000"/>
                    <a:lumOff val="60000"/>
                  </a:schemeClr>
                </a:solidFill>
              </a:rPr>
              <a:t>IT Essentials v7.0</a:t>
            </a:r>
          </a:p>
        </p:txBody>
      </p:sp>
    </p:spTree>
    <p:custDataLst>
      <p:tags r:id="rId1"/>
    </p:custDataLst>
    <p:extLst>
      <p:ext uri="{BB962C8B-B14F-4D97-AF65-F5344CB8AC3E}">
        <p14:creationId xmlns:p14="http://schemas.microsoft.com/office/powerpoint/2010/main" val="1782938014"/>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33"/>
          <p:cNvSpPr>
            <a:spLocks noGrp="1" noChangeArrowheads="1"/>
          </p:cNvSpPr>
          <p:nvPr>
            <p:ph type="title"/>
          </p:nvPr>
        </p:nvSpPr>
        <p:spPr/>
        <p:txBody>
          <a:bodyPr/>
          <a:lstStyle/>
          <a:p>
            <a:pPr eaLnBrk="1" hangingPunct="1"/>
            <a:r>
              <a:rPr lang="en-US" dirty="0"/>
              <a:t>Chapter 8 - Sections &amp; Objectives</a:t>
            </a:r>
          </a:p>
        </p:txBody>
      </p:sp>
      <p:sp>
        <p:nvSpPr>
          <p:cNvPr id="4099" name="Rectangle 34"/>
          <p:cNvSpPr>
            <a:spLocks noGrp="1" noChangeArrowheads="1"/>
          </p:cNvSpPr>
          <p:nvPr>
            <p:ph idx="1"/>
          </p:nvPr>
        </p:nvSpPr>
        <p:spPr/>
        <p:txBody>
          <a:bodyPr/>
          <a:lstStyle/>
          <a:p>
            <a:r>
              <a:rPr lang="en-CA" sz="1600" dirty="0"/>
              <a:t> 8.1 Common Printer Features</a:t>
            </a:r>
          </a:p>
          <a:p>
            <a:pPr marL="469106" lvl="1" indent="-214313">
              <a:buFont typeface="Arial" panose="020B0604020202020204" pitchFamily="34" charset="0"/>
              <a:buChar char="•"/>
            </a:pPr>
            <a:r>
              <a:rPr lang="en-US" sz="1600" dirty="0"/>
              <a:t>Describe characteristics and capabilities of printers.</a:t>
            </a:r>
          </a:p>
          <a:p>
            <a:pPr marL="469106" lvl="1" indent="-214313">
              <a:buFont typeface="Arial" panose="020B0604020202020204" pitchFamily="34" charset="0"/>
              <a:buChar char="•"/>
            </a:pPr>
            <a:r>
              <a:rPr lang="en-US" sz="1600" dirty="0"/>
              <a:t>Identify printer connectors and ports.</a:t>
            </a:r>
          </a:p>
          <a:p>
            <a:pPr marL="286941" indent="-285750"/>
            <a:r>
              <a:rPr lang="en-CA" sz="1600" dirty="0"/>
              <a:t>8.2 Printer Type Comparison</a:t>
            </a:r>
          </a:p>
          <a:p>
            <a:pPr marL="469106" lvl="1" indent="-214313">
              <a:buFont typeface="Arial" panose="020B0604020202020204" pitchFamily="34" charset="0"/>
              <a:buChar char="•"/>
            </a:pPr>
            <a:r>
              <a:rPr lang="en-US" sz="1600" dirty="0"/>
              <a:t>Explain the parts and characteristics of inkjet printers.</a:t>
            </a:r>
          </a:p>
          <a:p>
            <a:pPr marL="469106" lvl="1" indent="-214313">
              <a:buFont typeface="Arial" panose="020B0604020202020204" pitchFamily="34" charset="0"/>
              <a:buChar char="•"/>
            </a:pPr>
            <a:r>
              <a:rPr lang="en-US" sz="1600" dirty="0"/>
              <a:t>Explain the parts and characteristics of laser printers.</a:t>
            </a:r>
          </a:p>
          <a:p>
            <a:pPr marL="469106" lvl="1" indent="-214313">
              <a:buFont typeface="Arial" panose="020B0604020202020204" pitchFamily="34" charset="0"/>
              <a:buChar char="•"/>
            </a:pPr>
            <a:r>
              <a:rPr lang="en-US" sz="1600" dirty="0"/>
              <a:t>Explain how laser printers operate.</a:t>
            </a:r>
          </a:p>
          <a:p>
            <a:pPr marL="469106" lvl="1" indent="-214313">
              <a:buFont typeface="Arial" panose="020B0604020202020204" pitchFamily="34" charset="0"/>
              <a:buChar char="•"/>
            </a:pPr>
            <a:r>
              <a:rPr lang="en-US" sz="1600" dirty="0"/>
              <a:t>Explain the parts and characteristics of thermal printers and impact printers.</a:t>
            </a:r>
          </a:p>
          <a:p>
            <a:pPr marL="469106" lvl="1" indent="-214313">
              <a:buFont typeface="Arial" panose="020B0604020202020204" pitchFamily="34" charset="0"/>
              <a:buChar char="•"/>
            </a:pPr>
            <a:r>
              <a:rPr lang="en-US" sz="1600" dirty="0"/>
              <a:t>Explain the characteristics of virtual printers.</a:t>
            </a:r>
          </a:p>
          <a:p>
            <a:pPr marL="469106" lvl="1" indent="-214313">
              <a:buFont typeface="Arial" panose="020B0604020202020204" pitchFamily="34" charset="0"/>
              <a:buChar char="•"/>
            </a:pPr>
            <a:r>
              <a:rPr lang="en-US" sz="1600" dirty="0"/>
              <a:t>Explain the parts and characteristics of 3D printers.</a:t>
            </a:r>
          </a:p>
        </p:txBody>
      </p:sp>
    </p:spTree>
    <p:custDataLst>
      <p:tags r:id="rId1"/>
    </p:custDataLst>
    <p:extLst>
      <p:ext uri="{BB962C8B-B14F-4D97-AF65-F5344CB8AC3E}">
        <p14:creationId xmlns:p14="http://schemas.microsoft.com/office/powerpoint/2010/main" val="1758868671"/>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33"/>
          <p:cNvSpPr>
            <a:spLocks noGrp="1" noChangeArrowheads="1"/>
          </p:cNvSpPr>
          <p:nvPr>
            <p:ph type="title"/>
          </p:nvPr>
        </p:nvSpPr>
        <p:spPr/>
        <p:txBody>
          <a:bodyPr/>
          <a:lstStyle/>
          <a:p>
            <a:pPr eaLnBrk="1" hangingPunct="1"/>
            <a:r>
              <a:rPr lang="en-US" dirty="0"/>
              <a:t>Chapter 8 - Sections &amp; Objectives (Cont.)</a:t>
            </a:r>
          </a:p>
        </p:txBody>
      </p:sp>
      <p:sp>
        <p:nvSpPr>
          <p:cNvPr id="4099" name="Rectangle 34"/>
          <p:cNvSpPr>
            <a:spLocks noGrp="1" noChangeArrowheads="1"/>
          </p:cNvSpPr>
          <p:nvPr>
            <p:ph idx="1"/>
          </p:nvPr>
        </p:nvSpPr>
        <p:spPr/>
        <p:txBody>
          <a:bodyPr/>
          <a:lstStyle/>
          <a:p>
            <a:r>
              <a:rPr lang="en-CA" sz="1600" dirty="0"/>
              <a:t> 8.3 Installing and Configuring Printers</a:t>
            </a:r>
          </a:p>
          <a:p>
            <a:pPr marL="469106" lvl="1" indent="-214313">
              <a:buFont typeface="Arial" panose="020B0604020202020204" pitchFamily="34" charset="0"/>
              <a:buChar char="•"/>
            </a:pPr>
            <a:r>
              <a:rPr lang="en-US" sz="1600" dirty="0"/>
              <a:t>Install and update the device driver, firmware, and RAM for the printer.</a:t>
            </a:r>
          </a:p>
          <a:p>
            <a:pPr marL="469106" lvl="1" indent="-214313">
              <a:buFont typeface="Arial" panose="020B0604020202020204" pitchFamily="34" charset="0"/>
              <a:buChar char="•"/>
            </a:pPr>
            <a:r>
              <a:rPr lang="en-US" sz="1600" dirty="0"/>
              <a:t>Explain how to configure settings on a printer.</a:t>
            </a:r>
          </a:p>
          <a:p>
            <a:pPr marL="469106" lvl="1" indent="-214313">
              <a:buFont typeface="Arial" panose="020B0604020202020204" pitchFamily="34" charset="0"/>
              <a:buChar char="•"/>
            </a:pPr>
            <a:r>
              <a:rPr lang="en-US" sz="1600" dirty="0"/>
              <a:t>Explain how to optimize printing performance.</a:t>
            </a:r>
          </a:p>
          <a:p>
            <a:pPr marL="286941" indent="-285750"/>
            <a:r>
              <a:rPr lang="en-CA" sz="1600" dirty="0"/>
              <a:t>8.4 Sharing Printers</a:t>
            </a:r>
          </a:p>
          <a:p>
            <a:pPr marL="469106" lvl="1" indent="-214313">
              <a:buFont typeface="Arial" panose="020B0604020202020204" pitchFamily="34" charset="0"/>
              <a:buChar char="•"/>
            </a:pPr>
            <a:r>
              <a:rPr lang="en-US" sz="1600" dirty="0"/>
              <a:t>Explain how to configure printer sharing.</a:t>
            </a:r>
          </a:p>
          <a:p>
            <a:pPr marL="469106" lvl="1" indent="-214313">
              <a:buFont typeface="Arial" panose="020B0604020202020204" pitchFamily="34" charset="0"/>
              <a:buChar char="•"/>
            </a:pPr>
            <a:r>
              <a:rPr lang="en-US" sz="1600" dirty="0"/>
              <a:t>Configure printer sharing using a print server.</a:t>
            </a:r>
          </a:p>
          <a:p>
            <a:pPr marL="280194" indent="-214313">
              <a:buFont typeface="Arial" panose="020B0604020202020204" pitchFamily="34" charset="0"/>
              <a:buChar char="•"/>
            </a:pPr>
            <a:r>
              <a:rPr lang="en-US" sz="1700" dirty="0"/>
              <a:t>8.5 Maintaining and Troubleshooting Printers</a:t>
            </a:r>
          </a:p>
          <a:p>
            <a:pPr marL="469106" lvl="1" indent="-214313">
              <a:buFont typeface="Arial" panose="020B0604020202020204" pitchFamily="34" charset="0"/>
              <a:buChar char="•"/>
            </a:pPr>
            <a:r>
              <a:rPr lang="en-US" sz="1600" dirty="0"/>
              <a:t>Explain vendor guidelines and the importance of appropriate operational environments for printers.</a:t>
            </a:r>
          </a:p>
          <a:p>
            <a:pPr marL="469106" lvl="1" indent="-214313">
              <a:buFont typeface="Arial" panose="020B0604020202020204" pitchFamily="34" charset="0"/>
              <a:buChar char="•"/>
            </a:pPr>
            <a:r>
              <a:rPr lang="en-US" sz="1600" dirty="0"/>
              <a:t>Implement preventive maintenance on an inkjet printer.</a:t>
            </a:r>
          </a:p>
          <a:p>
            <a:pPr marL="469106" lvl="1" indent="-214313">
              <a:buFont typeface="Arial" panose="020B0604020202020204" pitchFamily="34" charset="0"/>
              <a:buChar char="•"/>
            </a:pPr>
            <a:endParaRPr lang="en-US" sz="1600" dirty="0"/>
          </a:p>
        </p:txBody>
      </p:sp>
    </p:spTree>
    <p:custDataLst>
      <p:tags r:id="rId1"/>
    </p:custDataLst>
    <p:extLst>
      <p:ext uri="{BB962C8B-B14F-4D97-AF65-F5344CB8AC3E}">
        <p14:creationId xmlns:p14="http://schemas.microsoft.com/office/powerpoint/2010/main" val="847814808"/>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33"/>
          <p:cNvSpPr>
            <a:spLocks noGrp="1" noChangeArrowheads="1"/>
          </p:cNvSpPr>
          <p:nvPr>
            <p:ph type="title"/>
          </p:nvPr>
        </p:nvSpPr>
        <p:spPr/>
        <p:txBody>
          <a:bodyPr/>
          <a:lstStyle/>
          <a:p>
            <a:pPr eaLnBrk="1" hangingPunct="1"/>
            <a:r>
              <a:rPr lang="en-US" dirty="0"/>
              <a:t>Chapter 8 - Sections &amp; Objectives (Cont.)</a:t>
            </a:r>
          </a:p>
        </p:txBody>
      </p:sp>
      <p:sp>
        <p:nvSpPr>
          <p:cNvPr id="4099" name="Rectangle 34"/>
          <p:cNvSpPr>
            <a:spLocks noGrp="1" noChangeArrowheads="1"/>
          </p:cNvSpPr>
          <p:nvPr>
            <p:ph idx="1"/>
          </p:nvPr>
        </p:nvSpPr>
        <p:spPr/>
        <p:txBody>
          <a:bodyPr/>
          <a:lstStyle/>
          <a:p>
            <a:pPr marL="280194" indent="-214313">
              <a:buFont typeface="Arial" panose="020B0604020202020204" pitchFamily="34" charset="0"/>
              <a:buChar char="•"/>
            </a:pPr>
            <a:r>
              <a:rPr lang="en-US" sz="1700" dirty="0"/>
              <a:t>8.5 Maintaining and Troubleshooting Printers (cont.)</a:t>
            </a:r>
          </a:p>
          <a:p>
            <a:pPr marL="469106" lvl="1" indent="-214313">
              <a:buFont typeface="Arial" panose="020B0604020202020204" pitchFamily="34" charset="0"/>
              <a:buChar char="•"/>
            </a:pPr>
            <a:r>
              <a:rPr lang="en-US" sz="1600" dirty="0"/>
              <a:t>Implement preventive maintenance on a laser printer.</a:t>
            </a:r>
          </a:p>
          <a:p>
            <a:pPr marL="469106" lvl="1" indent="-214313">
              <a:buFont typeface="Arial" panose="020B0604020202020204" pitchFamily="34" charset="0"/>
              <a:buChar char="•"/>
            </a:pPr>
            <a:r>
              <a:rPr lang="en-US" sz="1600" dirty="0"/>
              <a:t>Explain how to perform preventive maintenance on a thermal printer.</a:t>
            </a:r>
          </a:p>
          <a:p>
            <a:pPr marL="469106" lvl="1" indent="-214313">
              <a:buFont typeface="Arial" panose="020B0604020202020204" pitchFamily="34" charset="0"/>
              <a:buChar char="•"/>
            </a:pPr>
            <a:r>
              <a:rPr lang="en-US" sz="1600" dirty="0"/>
              <a:t>Explain how to perform preventive maintenance on an impact printer.</a:t>
            </a:r>
          </a:p>
          <a:p>
            <a:pPr marL="469106" lvl="1" indent="-214313">
              <a:buFont typeface="Arial" panose="020B0604020202020204" pitchFamily="34" charset="0"/>
              <a:buChar char="•"/>
            </a:pPr>
            <a:r>
              <a:rPr lang="en-US" sz="1600" dirty="0"/>
              <a:t>Explain how to perform preventive maintenance on a 3D printer.</a:t>
            </a:r>
          </a:p>
          <a:p>
            <a:pPr marL="469106" lvl="1" indent="-214313">
              <a:buFont typeface="Arial" panose="020B0604020202020204" pitchFamily="34" charset="0"/>
              <a:buChar char="•"/>
            </a:pPr>
            <a:r>
              <a:rPr lang="en-US" sz="1600" dirty="0"/>
              <a:t>Explain the six steps of the troubleshooting printers.</a:t>
            </a:r>
          </a:p>
          <a:p>
            <a:pPr marL="469106" lvl="1" indent="-214313">
              <a:buFont typeface="Arial" panose="020B0604020202020204" pitchFamily="34" charset="0"/>
              <a:buChar char="•"/>
            </a:pPr>
            <a:r>
              <a:rPr lang="en-US" sz="1600" dirty="0"/>
              <a:t>Describe common problems and solutions for printers.</a:t>
            </a:r>
          </a:p>
          <a:p>
            <a:pPr marL="469106" lvl="1" indent="-214313">
              <a:buFont typeface="Arial" panose="020B0604020202020204" pitchFamily="34" charset="0"/>
              <a:buChar char="•"/>
            </a:pPr>
            <a:endParaRPr lang="en-US" sz="1600" dirty="0"/>
          </a:p>
        </p:txBody>
      </p:sp>
    </p:spTree>
    <p:custDataLst>
      <p:tags r:id="rId1"/>
    </p:custDataLst>
    <p:extLst>
      <p:ext uri="{BB962C8B-B14F-4D97-AF65-F5344CB8AC3E}">
        <p14:creationId xmlns:p14="http://schemas.microsoft.com/office/powerpoint/2010/main" val="3582743677"/>
      </p:ext>
    </p:extLst>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915409"/>
            <a:ext cx="7598042" cy="1802391"/>
          </a:xfrm>
        </p:spPr>
        <p:txBody>
          <a:bodyPr/>
          <a:lstStyle/>
          <a:p>
            <a:r>
              <a:rPr lang="en-US" dirty="0">
                <a:solidFill>
                  <a:schemeClr val="accent5">
                    <a:lumMod val="40000"/>
                    <a:lumOff val="60000"/>
                  </a:schemeClr>
                </a:solidFill>
              </a:rPr>
              <a:t>8.1 Common Printer Features</a:t>
            </a:r>
          </a:p>
        </p:txBody>
      </p:sp>
    </p:spTree>
    <p:custDataLst>
      <p:tags r:id="rId1"/>
    </p:custDataLst>
    <p:extLst>
      <p:ext uri="{BB962C8B-B14F-4D97-AF65-F5344CB8AC3E}">
        <p14:creationId xmlns:p14="http://schemas.microsoft.com/office/powerpoint/2010/main" val="673099643"/>
      </p:ext>
    </p:extLst>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sz="1600" dirty="0"/>
              <a:t>Characteristics and Capabilities</a:t>
            </a:r>
            <a:br>
              <a:rPr lang="en-US" altLang="en-US" sz="1600" dirty="0"/>
            </a:br>
            <a:r>
              <a:rPr lang="en-US" dirty="0"/>
              <a:t>Characteristics of Printers</a:t>
            </a:r>
            <a:endParaRPr lang="en-US" altLang="en-US" dirty="0"/>
          </a:p>
        </p:txBody>
      </p:sp>
      <p:pic>
        <p:nvPicPr>
          <p:cNvPr id="2" name="Picture 1" descr="The figure shows five pictures of different types of printers. Inkjet, laser, impact, thermal, and 3D printers."/>
          <p:cNvPicPr>
            <a:picLocks noChangeAspect="1"/>
          </p:cNvPicPr>
          <p:nvPr/>
        </p:nvPicPr>
        <p:blipFill>
          <a:blip r:embed="rId4"/>
          <a:stretch>
            <a:fillRect/>
          </a:stretch>
        </p:blipFill>
        <p:spPr>
          <a:xfrm>
            <a:off x="1708484" y="1076917"/>
            <a:ext cx="5216942" cy="3319872"/>
          </a:xfrm>
          <a:prstGeom prst="rect">
            <a:avLst/>
          </a:prstGeom>
        </p:spPr>
      </p:pic>
    </p:spTree>
    <p:custDataLst>
      <p:tags r:id="rId1"/>
    </p:custDataLst>
    <p:extLst>
      <p:ext uri="{BB962C8B-B14F-4D97-AF65-F5344CB8AC3E}">
        <p14:creationId xmlns:p14="http://schemas.microsoft.com/office/powerpoint/2010/main" val="2342478232"/>
      </p:ext>
    </p:extLst>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sz="1600" dirty="0"/>
              <a:t>Characteristics and Capabilities</a:t>
            </a:r>
            <a:br>
              <a:rPr lang="en-US" altLang="en-US" sz="1600" dirty="0"/>
            </a:br>
            <a:r>
              <a:rPr lang="en-US" dirty="0"/>
              <a:t>Printer Speed, Quality, and Color</a:t>
            </a:r>
            <a:endParaRPr lang="en-US" altLang="en-US" dirty="0"/>
          </a:p>
        </p:txBody>
      </p:sp>
      <p:sp>
        <p:nvSpPr>
          <p:cNvPr id="4" name="Content Placeholder 2"/>
          <p:cNvSpPr>
            <a:spLocks noGrp="1"/>
          </p:cNvSpPr>
          <p:nvPr>
            <p:ph idx="1"/>
          </p:nvPr>
        </p:nvSpPr>
        <p:spPr>
          <a:xfrm>
            <a:off x="144065" y="798944"/>
            <a:ext cx="4974690" cy="4155319"/>
          </a:xfrm>
        </p:spPr>
        <p:txBody>
          <a:bodyPr/>
          <a:lstStyle/>
          <a:p>
            <a:r>
              <a:rPr lang="en-US" altLang="en-US" dirty="0"/>
              <a:t>Speed and Quality</a:t>
            </a:r>
          </a:p>
          <a:p>
            <a:pPr lvl="1"/>
            <a:r>
              <a:rPr lang="en-US" altLang="en-US" dirty="0"/>
              <a:t>Speed – measured in pages per minute (ppm)</a:t>
            </a:r>
          </a:p>
          <a:p>
            <a:pPr lvl="1"/>
            <a:r>
              <a:rPr lang="en-US" altLang="en-US" dirty="0"/>
              <a:t>Quality – measured in dots per inch (dpi)</a:t>
            </a:r>
          </a:p>
          <a:p>
            <a:r>
              <a:rPr lang="en-US" altLang="en-US" dirty="0"/>
              <a:t>Color</a:t>
            </a:r>
          </a:p>
          <a:p>
            <a:pPr lvl="1"/>
            <a:r>
              <a:rPr lang="en-US" altLang="en-US" dirty="0"/>
              <a:t>Cyan, magenta, and yellow (CMY)</a:t>
            </a:r>
          </a:p>
          <a:p>
            <a:pPr lvl="1"/>
            <a:r>
              <a:rPr lang="en-US" altLang="en-US" dirty="0"/>
              <a:t>Black for inkjets is the base or key color</a:t>
            </a:r>
          </a:p>
        </p:txBody>
      </p:sp>
      <p:pic>
        <p:nvPicPr>
          <p:cNvPr id="3" name="Picture 2" descr="This figure shows a picture of CMYK color wheel."/>
          <p:cNvPicPr>
            <a:picLocks noChangeAspect="1"/>
          </p:cNvPicPr>
          <p:nvPr/>
        </p:nvPicPr>
        <p:blipFill>
          <a:blip r:embed="rId4"/>
          <a:stretch>
            <a:fillRect/>
          </a:stretch>
        </p:blipFill>
        <p:spPr>
          <a:xfrm>
            <a:off x="5262819" y="1199677"/>
            <a:ext cx="3446314" cy="3353852"/>
          </a:xfrm>
          <a:prstGeom prst="rect">
            <a:avLst/>
          </a:prstGeom>
        </p:spPr>
      </p:pic>
    </p:spTree>
    <p:custDataLst>
      <p:tags r:id="rId1"/>
    </p:custDataLst>
    <p:extLst>
      <p:ext uri="{BB962C8B-B14F-4D97-AF65-F5344CB8AC3E}">
        <p14:creationId xmlns:p14="http://schemas.microsoft.com/office/powerpoint/2010/main" val="2030955194"/>
      </p:ext>
    </p:extLst>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sz="1600" dirty="0"/>
              <a:t>Characteristics and Capabilities</a:t>
            </a:r>
            <a:br>
              <a:rPr lang="en-US" altLang="en-US" sz="1600" dirty="0"/>
            </a:br>
            <a:r>
              <a:rPr lang="en-US" dirty="0"/>
              <a:t>Reliability and Total Cost of Ownership</a:t>
            </a:r>
            <a:endParaRPr lang="en-US" altLang="en-US" dirty="0"/>
          </a:p>
        </p:txBody>
      </p:sp>
      <p:sp>
        <p:nvSpPr>
          <p:cNvPr id="4" name="Content Placeholder 2"/>
          <p:cNvSpPr>
            <a:spLocks noGrp="1"/>
          </p:cNvSpPr>
          <p:nvPr>
            <p:ph idx="1"/>
          </p:nvPr>
        </p:nvSpPr>
        <p:spPr>
          <a:xfrm>
            <a:off x="5518170" y="678629"/>
            <a:ext cx="3625830" cy="4155319"/>
          </a:xfrm>
        </p:spPr>
        <p:txBody>
          <a:bodyPr/>
          <a:lstStyle/>
          <a:p>
            <a:r>
              <a:rPr lang="en-US" altLang="en-US" dirty="0"/>
              <a:t>Warranty</a:t>
            </a:r>
          </a:p>
          <a:p>
            <a:r>
              <a:rPr lang="en-US" altLang="en-US" dirty="0"/>
              <a:t>Scheduled servicing</a:t>
            </a:r>
          </a:p>
          <a:p>
            <a:r>
              <a:rPr lang="en-US" altLang="en-US" dirty="0"/>
              <a:t>Mean time between failures (MTBF)</a:t>
            </a:r>
          </a:p>
          <a:p>
            <a:r>
              <a:rPr lang="en-US" altLang="en-US" dirty="0"/>
              <a:t>Total cost of ownership (TCO)</a:t>
            </a:r>
          </a:p>
          <a:p>
            <a:pPr lvl="1"/>
            <a:r>
              <a:rPr lang="en-US" altLang="en-US" dirty="0"/>
              <a:t>Initial purchase price</a:t>
            </a:r>
          </a:p>
          <a:p>
            <a:pPr lvl="1"/>
            <a:r>
              <a:rPr lang="en-US" altLang="en-US" dirty="0"/>
              <a:t>Cost of consumable supplies</a:t>
            </a:r>
          </a:p>
          <a:p>
            <a:pPr lvl="1"/>
            <a:r>
              <a:rPr lang="en-US" altLang="en-US" dirty="0"/>
              <a:t>Price per page</a:t>
            </a:r>
          </a:p>
          <a:p>
            <a:pPr lvl="1"/>
            <a:r>
              <a:rPr lang="en-US" altLang="en-US" dirty="0"/>
              <a:t>Pages per month</a:t>
            </a:r>
          </a:p>
          <a:p>
            <a:pPr lvl="1"/>
            <a:r>
              <a:rPr lang="en-US" altLang="en-US" dirty="0"/>
              <a:t>Maintenance costs</a:t>
            </a:r>
          </a:p>
          <a:p>
            <a:pPr lvl="1"/>
            <a:r>
              <a:rPr lang="en-US" altLang="en-US" dirty="0"/>
              <a:t>Warranty costs</a:t>
            </a:r>
          </a:p>
        </p:txBody>
      </p:sp>
      <p:pic>
        <p:nvPicPr>
          <p:cNvPr id="2" name="Picture 1" descr="This figure shows picture of a printer, a ream of paper, and labels."/>
          <p:cNvPicPr>
            <a:picLocks noChangeAspect="1"/>
          </p:cNvPicPr>
          <p:nvPr/>
        </p:nvPicPr>
        <p:blipFill>
          <a:blip r:embed="rId4"/>
          <a:stretch>
            <a:fillRect/>
          </a:stretch>
        </p:blipFill>
        <p:spPr>
          <a:xfrm>
            <a:off x="92109" y="954504"/>
            <a:ext cx="5271218" cy="3053013"/>
          </a:xfrm>
          <a:prstGeom prst="rect">
            <a:avLst/>
          </a:prstGeom>
        </p:spPr>
      </p:pic>
    </p:spTree>
    <p:custDataLst>
      <p:tags r:id="rId1"/>
    </p:custDataLst>
    <p:extLst>
      <p:ext uri="{BB962C8B-B14F-4D97-AF65-F5344CB8AC3E}">
        <p14:creationId xmlns:p14="http://schemas.microsoft.com/office/powerpoint/2010/main" val="4277521742"/>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8" name="Rectangle 33"/>
          <p:cNvSpPr>
            <a:spLocks noGrp="1" noChangeArrowheads="1"/>
          </p:cNvSpPr>
          <p:nvPr>
            <p:ph type="title"/>
          </p:nvPr>
        </p:nvSpPr>
        <p:spPr/>
        <p:txBody>
          <a:bodyPr/>
          <a:lstStyle/>
          <a:p>
            <a:r>
              <a:rPr lang="en-US" dirty="0"/>
              <a:t>Instructor Materials – Chapter 8 Planning Guide</a:t>
            </a:r>
          </a:p>
        </p:txBody>
      </p:sp>
      <p:sp>
        <p:nvSpPr>
          <p:cNvPr id="4099" name="Rectangle 34"/>
          <p:cNvSpPr>
            <a:spLocks noGrp="1" noChangeArrowheads="1"/>
          </p:cNvSpPr>
          <p:nvPr>
            <p:ph idx="1"/>
          </p:nvPr>
        </p:nvSpPr>
        <p:spPr/>
        <p:txBody>
          <a:bodyPr/>
          <a:lstStyle/>
          <a:p>
            <a:r>
              <a:rPr lang="en-CA" dirty="0"/>
              <a:t>This PowerPoint deck is divided in two parts:</a:t>
            </a:r>
          </a:p>
          <a:p>
            <a:r>
              <a:rPr lang="en-US" dirty="0"/>
              <a:t>Instructor Planning Guide</a:t>
            </a:r>
            <a:endParaRPr lang="en-CA" dirty="0"/>
          </a:p>
          <a:p>
            <a:pPr lvl="1"/>
            <a:r>
              <a:rPr lang="en-CA" dirty="0"/>
              <a:t>Information to help you become familiar with the chapter</a:t>
            </a:r>
          </a:p>
          <a:p>
            <a:pPr lvl="1"/>
            <a:r>
              <a:rPr lang="en-CA" dirty="0"/>
              <a:t>Teaching aids</a:t>
            </a:r>
          </a:p>
          <a:p>
            <a:r>
              <a:rPr lang="en-CA" dirty="0"/>
              <a:t>Instructor Class Presentation</a:t>
            </a:r>
          </a:p>
          <a:p>
            <a:pPr lvl="1"/>
            <a:r>
              <a:rPr lang="en-CA" dirty="0"/>
              <a:t>Optional slides that you can use in the classroom</a:t>
            </a:r>
          </a:p>
          <a:p>
            <a:pPr lvl="1"/>
            <a:r>
              <a:rPr lang="en-CA" dirty="0"/>
              <a:t>Begins on slide #13</a:t>
            </a:r>
          </a:p>
          <a:p>
            <a:endParaRPr lang="en-CA" dirty="0"/>
          </a:p>
          <a:p>
            <a:r>
              <a:rPr lang="en-CA" b="1" dirty="0"/>
              <a:t>Note</a:t>
            </a:r>
            <a:r>
              <a:rPr lang="en-CA" dirty="0"/>
              <a:t>: Remove the Planning Guide from this presentation before sharing with anyone.</a:t>
            </a:r>
          </a:p>
        </p:txBody>
      </p:sp>
    </p:spTree>
    <p:custDataLst>
      <p:tags r:id="rId1"/>
    </p:custDataLst>
    <p:extLst>
      <p:ext uri="{BB962C8B-B14F-4D97-AF65-F5344CB8AC3E}">
        <p14:creationId xmlns:p14="http://schemas.microsoft.com/office/powerpoint/2010/main" val="3599581950"/>
      </p:ext>
    </p:extLst>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sz="1600" dirty="0"/>
              <a:t>Characteristics and Capabilities</a:t>
            </a:r>
            <a:br>
              <a:rPr lang="en-US" sz="1600" dirty="0"/>
            </a:br>
            <a:r>
              <a:rPr lang="en-US" dirty="0"/>
              <a:t>Automatic Document Feeder</a:t>
            </a:r>
            <a:endParaRPr lang="en-US" altLang="en-US" dirty="0"/>
          </a:p>
        </p:txBody>
      </p:sp>
      <p:sp>
        <p:nvSpPr>
          <p:cNvPr id="4" name="Content Placeholder 2"/>
          <p:cNvSpPr>
            <a:spLocks noGrp="1"/>
          </p:cNvSpPr>
          <p:nvPr>
            <p:ph idx="1"/>
          </p:nvPr>
        </p:nvSpPr>
        <p:spPr>
          <a:xfrm>
            <a:off x="176149" y="879156"/>
            <a:ext cx="4395851" cy="4155319"/>
          </a:xfrm>
        </p:spPr>
        <p:txBody>
          <a:bodyPr/>
          <a:lstStyle/>
          <a:p>
            <a:r>
              <a:rPr lang="en-US" altLang="en-US" dirty="0"/>
              <a:t>Automatic Document Feeder (ADF)</a:t>
            </a:r>
          </a:p>
          <a:p>
            <a:pPr lvl="1"/>
            <a:r>
              <a:rPr lang="en-US" altLang="en-US" dirty="0"/>
              <a:t>Used with some laser and inkjet models</a:t>
            </a:r>
          </a:p>
          <a:p>
            <a:pPr lvl="1"/>
            <a:r>
              <a:rPr lang="en-US" altLang="en-US" dirty="0"/>
              <a:t>Feeds paper into the printer</a:t>
            </a:r>
          </a:p>
          <a:p>
            <a:pPr lvl="1"/>
            <a:r>
              <a:rPr lang="en-US" altLang="en-US" dirty="0"/>
              <a:t>Might provide collation (ordering of pages)</a:t>
            </a:r>
          </a:p>
        </p:txBody>
      </p:sp>
      <p:pic>
        <p:nvPicPr>
          <p:cNvPr id="3" name="Picture 2" descr="This figure shows a picture of an automatic document feeder on top of a printer."/>
          <p:cNvPicPr>
            <a:picLocks noChangeAspect="1"/>
          </p:cNvPicPr>
          <p:nvPr/>
        </p:nvPicPr>
        <p:blipFill>
          <a:blip r:embed="rId4"/>
          <a:stretch>
            <a:fillRect/>
          </a:stretch>
        </p:blipFill>
        <p:spPr>
          <a:xfrm>
            <a:off x="3930883" y="1411705"/>
            <a:ext cx="4129522" cy="2881062"/>
          </a:xfrm>
          <a:prstGeom prst="rect">
            <a:avLst/>
          </a:prstGeom>
        </p:spPr>
      </p:pic>
    </p:spTree>
    <p:custDataLst>
      <p:tags r:id="rId1"/>
    </p:custDataLst>
    <p:extLst>
      <p:ext uri="{BB962C8B-B14F-4D97-AF65-F5344CB8AC3E}">
        <p14:creationId xmlns:p14="http://schemas.microsoft.com/office/powerpoint/2010/main" val="3341299171"/>
      </p:ext>
    </p:extLst>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915409"/>
            <a:ext cx="7598042" cy="1802391"/>
          </a:xfrm>
        </p:spPr>
        <p:txBody>
          <a:bodyPr/>
          <a:lstStyle/>
          <a:p>
            <a:r>
              <a:rPr lang="en-US" sz="4000" dirty="0">
                <a:solidFill>
                  <a:schemeClr val="accent5">
                    <a:lumMod val="40000"/>
                    <a:lumOff val="60000"/>
                  </a:schemeClr>
                </a:solidFill>
              </a:rPr>
              <a:t>8.2 Printer Type Comparison</a:t>
            </a:r>
          </a:p>
        </p:txBody>
      </p:sp>
    </p:spTree>
    <p:custDataLst>
      <p:tags r:id="rId1"/>
    </p:custDataLst>
    <p:extLst>
      <p:ext uri="{BB962C8B-B14F-4D97-AF65-F5344CB8AC3E}">
        <p14:creationId xmlns:p14="http://schemas.microsoft.com/office/powerpoint/2010/main" val="3551905410"/>
      </p:ext>
    </p:extLst>
  </p:cSld>
  <p:clrMapOvr>
    <a:masterClrMapping/>
  </p:clrMapOvr>
  <p:transition spd="slow">
    <p:wip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sz="1600" dirty="0"/>
              <a:t>Inkjet Printers</a:t>
            </a:r>
            <a:br>
              <a:rPr lang="en-US" altLang="en-US" dirty="0"/>
            </a:br>
            <a:r>
              <a:rPr lang="en-US" dirty="0"/>
              <a:t>Inkjet Printer Characteristics</a:t>
            </a:r>
            <a:endParaRPr lang="en-US" altLang="en-US" dirty="0"/>
          </a:p>
        </p:txBody>
      </p:sp>
      <p:sp>
        <p:nvSpPr>
          <p:cNvPr id="4" name="Content Placeholder 2"/>
          <p:cNvSpPr>
            <a:spLocks noGrp="1"/>
          </p:cNvSpPr>
          <p:nvPr>
            <p:ph idx="1"/>
          </p:nvPr>
        </p:nvSpPr>
        <p:spPr>
          <a:xfrm>
            <a:off x="144065" y="798944"/>
            <a:ext cx="4201289" cy="4155319"/>
          </a:xfrm>
        </p:spPr>
        <p:txBody>
          <a:bodyPr/>
          <a:lstStyle/>
          <a:p>
            <a:r>
              <a:rPr lang="en-US" altLang="en-US" dirty="0"/>
              <a:t>Easy to use</a:t>
            </a:r>
          </a:p>
          <a:p>
            <a:r>
              <a:rPr lang="en-US" altLang="en-US" dirty="0"/>
              <a:t>Cheaper than laser printers</a:t>
            </a:r>
          </a:p>
          <a:p>
            <a:r>
              <a:rPr lang="en-US" altLang="en-US" dirty="0"/>
              <a:t>Advantages</a:t>
            </a:r>
          </a:p>
          <a:p>
            <a:pPr lvl="1"/>
            <a:r>
              <a:rPr lang="en-US" altLang="en-US" dirty="0"/>
              <a:t>Low cost</a:t>
            </a:r>
          </a:p>
          <a:p>
            <a:pPr lvl="1"/>
            <a:r>
              <a:rPr lang="en-US" altLang="en-US" dirty="0"/>
              <a:t>High resolution</a:t>
            </a:r>
          </a:p>
          <a:p>
            <a:r>
              <a:rPr lang="en-US" altLang="en-US" dirty="0"/>
              <a:t>Disadvantages</a:t>
            </a:r>
          </a:p>
          <a:p>
            <a:pPr lvl="1"/>
            <a:r>
              <a:rPr lang="en-US" altLang="en-US" dirty="0"/>
              <a:t>Some nozzles prone to clog</a:t>
            </a:r>
          </a:p>
          <a:p>
            <a:pPr lvl="1"/>
            <a:r>
              <a:rPr lang="en-US" altLang="en-US" dirty="0"/>
              <a:t>Cartridges can be expensive</a:t>
            </a:r>
          </a:p>
          <a:p>
            <a:pPr lvl="1"/>
            <a:r>
              <a:rPr lang="en-US" altLang="en-US" dirty="0"/>
              <a:t>Ink can be wet after printing</a:t>
            </a:r>
          </a:p>
          <a:p>
            <a:pPr marL="0" indent="0">
              <a:buNone/>
            </a:pPr>
            <a:endParaRPr lang="en-CA" altLang="en-US" dirty="0"/>
          </a:p>
        </p:txBody>
      </p:sp>
      <p:pic>
        <p:nvPicPr>
          <p:cNvPr id="2" name="Picture 1" descr="This is an image of a printer."/>
          <p:cNvPicPr>
            <a:picLocks noChangeAspect="1"/>
          </p:cNvPicPr>
          <p:nvPr/>
        </p:nvPicPr>
        <p:blipFill>
          <a:blip r:embed="rId4"/>
          <a:stretch>
            <a:fillRect/>
          </a:stretch>
        </p:blipFill>
        <p:spPr>
          <a:xfrm>
            <a:off x="4462585" y="428875"/>
            <a:ext cx="4350844" cy="4333875"/>
          </a:xfrm>
          <a:prstGeom prst="rect">
            <a:avLst/>
          </a:prstGeom>
        </p:spPr>
      </p:pic>
    </p:spTree>
    <p:custDataLst>
      <p:tags r:id="rId1"/>
    </p:custDataLst>
    <p:extLst>
      <p:ext uri="{BB962C8B-B14F-4D97-AF65-F5344CB8AC3E}">
        <p14:creationId xmlns:p14="http://schemas.microsoft.com/office/powerpoint/2010/main" val="332003216"/>
      </p:ext>
    </p:extLst>
  </p:cSld>
  <p:clrMapOvr>
    <a:masterClrMapping/>
  </p:clrMapOvr>
  <p:transition spd="slow">
    <p:wip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1" y="41393"/>
            <a:ext cx="3295149" cy="757551"/>
          </a:xfrm>
        </p:spPr>
        <p:txBody>
          <a:bodyPr/>
          <a:lstStyle/>
          <a:p>
            <a:r>
              <a:rPr lang="en-US" altLang="en-US" sz="1600" dirty="0"/>
              <a:t>Inkjet Printers</a:t>
            </a:r>
            <a:br>
              <a:rPr lang="en-US" altLang="en-US" dirty="0"/>
            </a:br>
            <a:r>
              <a:rPr lang="en-US" altLang="en-US" dirty="0"/>
              <a:t>Inkjet Printer Parts</a:t>
            </a:r>
          </a:p>
        </p:txBody>
      </p:sp>
      <p:sp>
        <p:nvSpPr>
          <p:cNvPr id="6" name="TextBox 5"/>
          <p:cNvSpPr txBox="1"/>
          <p:nvPr/>
        </p:nvSpPr>
        <p:spPr>
          <a:xfrm>
            <a:off x="6996056" y="3903222"/>
            <a:ext cx="1305733" cy="523220"/>
          </a:xfrm>
          <a:prstGeom prst="rect">
            <a:avLst/>
          </a:prstGeom>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en-US" altLang="en-US" sz="1400" dirty="0">
                <a:solidFill>
                  <a:srgbClr val="000000"/>
                </a:solidFill>
              </a:rPr>
              <a:t>Ink Cartridge/</a:t>
            </a:r>
            <a:br>
              <a:rPr lang="en-US" altLang="en-US" sz="1400" dirty="0">
                <a:solidFill>
                  <a:srgbClr val="000000"/>
                </a:solidFill>
              </a:rPr>
            </a:br>
            <a:r>
              <a:rPr lang="en-US" altLang="en-US" sz="1400" dirty="0">
                <a:solidFill>
                  <a:srgbClr val="000000"/>
                </a:solidFill>
              </a:rPr>
              <a:t>Paper</a:t>
            </a:r>
          </a:p>
        </p:txBody>
      </p:sp>
      <p:pic>
        <p:nvPicPr>
          <p:cNvPr id="12" name="Picture 11" descr="This is an image of pager."/>
          <p:cNvPicPr>
            <a:picLocks noChangeAspect="1"/>
          </p:cNvPicPr>
          <p:nvPr/>
        </p:nvPicPr>
        <p:blipFill>
          <a:blip r:embed="rId4"/>
          <a:stretch>
            <a:fillRect/>
          </a:stretch>
        </p:blipFill>
        <p:spPr>
          <a:xfrm>
            <a:off x="7507705" y="2703207"/>
            <a:ext cx="1542298" cy="936596"/>
          </a:xfrm>
          <a:prstGeom prst="rect">
            <a:avLst/>
          </a:prstGeom>
        </p:spPr>
      </p:pic>
      <p:pic>
        <p:nvPicPr>
          <p:cNvPr id="5" name="Picture 4" descr="This is an image of ink cartridges."/>
          <p:cNvPicPr>
            <a:picLocks noChangeAspect="1"/>
          </p:cNvPicPr>
          <p:nvPr/>
        </p:nvPicPr>
        <p:blipFill>
          <a:blip r:embed="rId5"/>
          <a:stretch>
            <a:fillRect/>
          </a:stretch>
        </p:blipFill>
        <p:spPr>
          <a:xfrm>
            <a:off x="6344652" y="2446430"/>
            <a:ext cx="1028199" cy="1393899"/>
          </a:xfrm>
          <a:prstGeom prst="rect">
            <a:avLst/>
          </a:prstGeom>
        </p:spPr>
      </p:pic>
      <p:sp>
        <p:nvSpPr>
          <p:cNvPr id="10" name="TextBox 9"/>
          <p:cNvSpPr txBox="1"/>
          <p:nvPr/>
        </p:nvSpPr>
        <p:spPr>
          <a:xfrm>
            <a:off x="3763573" y="4729390"/>
            <a:ext cx="1305733" cy="307777"/>
          </a:xfrm>
          <a:prstGeom prst="rect">
            <a:avLst/>
          </a:prstGeom>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en-US" altLang="en-US" sz="1400" dirty="0">
                <a:solidFill>
                  <a:srgbClr val="000000"/>
                </a:solidFill>
              </a:rPr>
              <a:t>Feeder</a:t>
            </a:r>
          </a:p>
        </p:txBody>
      </p:sp>
      <p:pic>
        <p:nvPicPr>
          <p:cNvPr id="15" name="Picture 14" descr="This image is of a feeder."/>
          <p:cNvPicPr>
            <a:picLocks noChangeAspect="1"/>
          </p:cNvPicPr>
          <p:nvPr/>
        </p:nvPicPr>
        <p:blipFill>
          <a:blip r:embed="rId6"/>
          <a:stretch>
            <a:fillRect/>
          </a:stretch>
        </p:blipFill>
        <p:spPr>
          <a:xfrm>
            <a:off x="2895599" y="2580531"/>
            <a:ext cx="3160295" cy="2079799"/>
          </a:xfrm>
          <a:prstGeom prst="rect">
            <a:avLst/>
          </a:prstGeom>
        </p:spPr>
      </p:pic>
      <p:sp>
        <p:nvSpPr>
          <p:cNvPr id="7" name="TextBox 6"/>
          <p:cNvSpPr txBox="1"/>
          <p:nvPr/>
        </p:nvSpPr>
        <p:spPr>
          <a:xfrm>
            <a:off x="867973" y="4183959"/>
            <a:ext cx="1305733" cy="523220"/>
          </a:xfrm>
          <a:prstGeom prst="rect">
            <a:avLst/>
          </a:prstGeom>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en-US" altLang="en-US" sz="1400" dirty="0">
                <a:solidFill>
                  <a:srgbClr val="000000"/>
                </a:solidFill>
              </a:rPr>
              <a:t>Duplexing Assembly</a:t>
            </a:r>
          </a:p>
        </p:txBody>
      </p:sp>
      <p:pic>
        <p:nvPicPr>
          <p:cNvPr id="16" name="Picture 15" descr="this is am image of the duplexing assembly."/>
          <p:cNvPicPr>
            <a:picLocks noChangeAspect="1"/>
          </p:cNvPicPr>
          <p:nvPr/>
        </p:nvPicPr>
        <p:blipFill>
          <a:blip r:embed="rId7"/>
          <a:stretch>
            <a:fillRect/>
          </a:stretch>
        </p:blipFill>
        <p:spPr>
          <a:xfrm>
            <a:off x="513347" y="2731795"/>
            <a:ext cx="2101516" cy="1368429"/>
          </a:xfrm>
          <a:prstGeom prst="rect">
            <a:avLst/>
          </a:prstGeom>
        </p:spPr>
      </p:pic>
      <p:sp>
        <p:nvSpPr>
          <p:cNvPr id="8" name="TextBox 7"/>
          <p:cNvSpPr txBox="1"/>
          <p:nvPr/>
        </p:nvSpPr>
        <p:spPr>
          <a:xfrm>
            <a:off x="7589615" y="1480863"/>
            <a:ext cx="1305733" cy="307777"/>
          </a:xfrm>
          <a:prstGeom prst="rect">
            <a:avLst/>
          </a:prstGeom>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en-US" altLang="en-US" sz="1400" dirty="0">
                <a:solidFill>
                  <a:srgbClr val="000000"/>
                </a:solidFill>
              </a:rPr>
              <a:t>Print Head</a:t>
            </a:r>
          </a:p>
        </p:txBody>
      </p:sp>
      <p:pic>
        <p:nvPicPr>
          <p:cNvPr id="13" name="Picture 12" descr="This image is of a print head."/>
          <p:cNvPicPr>
            <a:picLocks noChangeAspect="1"/>
          </p:cNvPicPr>
          <p:nvPr/>
        </p:nvPicPr>
        <p:blipFill>
          <a:blip r:embed="rId8"/>
          <a:stretch>
            <a:fillRect/>
          </a:stretch>
        </p:blipFill>
        <p:spPr>
          <a:xfrm>
            <a:off x="7705715" y="336884"/>
            <a:ext cx="1017431" cy="1067551"/>
          </a:xfrm>
          <a:prstGeom prst="rect">
            <a:avLst/>
          </a:prstGeom>
        </p:spPr>
      </p:pic>
      <p:grpSp>
        <p:nvGrpSpPr>
          <p:cNvPr id="19" name="Group 18"/>
          <p:cNvGrpSpPr/>
          <p:nvPr/>
        </p:nvGrpSpPr>
        <p:grpSpPr>
          <a:xfrm>
            <a:off x="3489155" y="206483"/>
            <a:ext cx="3295149" cy="2079799"/>
            <a:chOff x="1756608" y="0"/>
            <a:chExt cx="3295149" cy="2678857"/>
          </a:xfrm>
        </p:grpSpPr>
        <p:sp>
          <p:nvSpPr>
            <p:cNvPr id="11" name="TextBox 10"/>
            <p:cNvSpPr txBox="1"/>
            <p:nvPr/>
          </p:nvSpPr>
          <p:spPr>
            <a:xfrm>
              <a:off x="2508285" y="2371080"/>
              <a:ext cx="1305733" cy="307777"/>
            </a:xfrm>
            <a:prstGeom prst="rect">
              <a:avLst/>
            </a:prstGeom>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en-US" altLang="en-US" sz="1400" dirty="0">
                  <a:solidFill>
                    <a:srgbClr val="000000"/>
                  </a:solidFill>
                </a:rPr>
                <a:t>Carriage/Belt</a:t>
              </a:r>
            </a:p>
          </p:txBody>
        </p:sp>
        <p:pic>
          <p:nvPicPr>
            <p:cNvPr id="18" name="Picture 17" descr="This image is of a belt."/>
            <p:cNvPicPr>
              <a:picLocks noChangeAspect="1"/>
            </p:cNvPicPr>
            <p:nvPr/>
          </p:nvPicPr>
          <p:blipFill>
            <a:blip r:embed="rId9"/>
            <a:stretch>
              <a:fillRect/>
            </a:stretch>
          </p:blipFill>
          <p:spPr>
            <a:xfrm>
              <a:off x="1957136" y="1219743"/>
              <a:ext cx="2817896" cy="807172"/>
            </a:xfrm>
            <a:prstGeom prst="rect">
              <a:avLst/>
            </a:prstGeom>
          </p:spPr>
        </p:pic>
        <p:pic>
          <p:nvPicPr>
            <p:cNvPr id="17" name="Picture 16" descr="This image is of a carriage."/>
            <p:cNvPicPr>
              <a:picLocks noChangeAspect="1"/>
            </p:cNvPicPr>
            <p:nvPr/>
          </p:nvPicPr>
          <p:blipFill>
            <a:blip r:embed="rId10"/>
            <a:stretch>
              <a:fillRect/>
            </a:stretch>
          </p:blipFill>
          <p:spPr>
            <a:xfrm>
              <a:off x="1756608" y="0"/>
              <a:ext cx="3295149" cy="1155126"/>
            </a:xfrm>
            <a:prstGeom prst="rect">
              <a:avLst/>
            </a:prstGeom>
          </p:spPr>
        </p:pic>
      </p:grpSp>
      <p:sp>
        <p:nvSpPr>
          <p:cNvPr id="9" name="TextBox 8"/>
          <p:cNvSpPr txBox="1"/>
          <p:nvPr/>
        </p:nvSpPr>
        <p:spPr>
          <a:xfrm>
            <a:off x="827867" y="2202758"/>
            <a:ext cx="1305733" cy="307777"/>
          </a:xfrm>
          <a:prstGeom prst="rect">
            <a:avLst/>
          </a:prstGeom>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en-US" altLang="en-US" sz="1400" dirty="0">
                <a:solidFill>
                  <a:srgbClr val="000000"/>
                </a:solidFill>
              </a:rPr>
              <a:t>Roller</a:t>
            </a:r>
          </a:p>
        </p:txBody>
      </p:sp>
      <p:pic>
        <p:nvPicPr>
          <p:cNvPr id="14" name="Picture 13" descr="This image is of a roller."/>
          <p:cNvPicPr>
            <a:picLocks noChangeAspect="1"/>
          </p:cNvPicPr>
          <p:nvPr/>
        </p:nvPicPr>
        <p:blipFill>
          <a:blip r:embed="rId11"/>
          <a:stretch>
            <a:fillRect/>
          </a:stretch>
        </p:blipFill>
        <p:spPr>
          <a:xfrm>
            <a:off x="200527" y="1099297"/>
            <a:ext cx="2489534" cy="979409"/>
          </a:xfrm>
          <a:prstGeom prst="rect">
            <a:avLst/>
          </a:prstGeom>
        </p:spPr>
      </p:pic>
    </p:spTree>
    <p:custDataLst>
      <p:tags r:id="rId1"/>
    </p:custDataLst>
    <p:extLst>
      <p:ext uri="{BB962C8B-B14F-4D97-AF65-F5344CB8AC3E}">
        <p14:creationId xmlns:p14="http://schemas.microsoft.com/office/powerpoint/2010/main" val="2897927340"/>
      </p:ext>
    </p:extLst>
  </p:cSld>
  <p:clrMapOvr>
    <a:masterClrMapping/>
  </p:clrMapOvr>
  <p:transition spd="slow">
    <p:wip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1600" dirty="0"/>
              <a:t>Laser Printers</a:t>
            </a:r>
            <a:br>
              <a:rPr lang="en-US" altLang="en-US" dirty="0"/>
            </a:br>
            <a:r>
              <a:rPr lang="en-US" altLang="en-US" dirty="0"/>
              <a:t>Laser Printer Characteristics</a:t>
            </a:r>
          </a:p>
        </p:txBody>
      </p:sp>
      <p:sp>
        <p:nvSpPr>
          <p:cNvPr id="21" name="Content Placeholder 2"/>
          <p:cNvSpPr>
            <a:spLocks noGrp="1"/>
          </p:cNvSpPr>
          <p:nvPr>
            <p:ph idx="1"/>
          </p:nvPr>
        </p:nvSpPr>
        <p:spPr>
          <a:xfrm>
            <a:off x="176149" y="879156"/>
            <a:ext cx="4685020" cy="4155319"/>
          </a:xfrm>
        </p:spPr>
        <p:txBody>
          <a:bodyPr/>
          <a:lstStyle/>
          <a:p>
            <a:r>
              <a:rPr lang="en-US" altLang="en-US" dirty="0"/>
              <a:t>Advantages</a:t>
            </a:r>
          </a:p>
          <a:p>
            <a:pPr lvl="1"/>
            <a:r>
              <a:rPr lang="en-US" altLang="en-US" dirty="0"/>
              <a:t>Low cost per page</a:t>
            </a:r>
          </a:p>
          <a:p>
            <a:pPr lvl="1"/>
            <a:r>
              <a:rPr lang="en-US" altLang="en-US" dirty="0"/>
              <a:t>High PPM</a:t>
            </a:r>
          </a:p>
          <a:p>
            <a:pPr lvl="1"/>
            <a:r>
              <a:rPr lang="en-US" altLang="en-US" dirty="0"/>
              <a:t>High capacity</a:t>
            </a:r>
          </a:p>
          <a:p>
            <a:pPr lvl="1"/>
            <a:r>
              <a:rPr lang="en-US" altLang="en-US" dirty="0"/>
              <a:t>High quality</a:t>
            </a:r>
          </a:p>
          <a:p>
            <a:pPr lvl="1"/>
            <a:r>
              <a:rPr lang="en-US" altLang="en-US" dirty="0"/>
              <a:t>Fast (uses a laser beam or LEDs to create an image)</a:t>
            </a:r>
          </a:p>
          <a:p>
            <a:pPr lvl="1"/>
            <a:r>
              <a:rPr lang="en-US" altLang="en-US" dirty="0"/>
              <a:t>Print comes out dry</a:t>
            </a:r>
          </a:p>
          <a:p>
            <a:r>
              <a:rPr lang="en-US" altLang="en-US" dirty="0"/>
              <a:t>Disadvantages</a:t>
            </a:r>
          </a:p>
          <a:p>
            <a:pPr lvl="1"/>
            <a:r>
              <a:rPr lang="en-US" altLang="en-US" dirty="0"/>
              <a:t>High initial cost</a:t>
            </a:r>
          </a:p>
          <a:p>
            <a:pPr lvl="1"/>
            <a:r>
              <a:rPr lang="en-US" altLang="en-US" dirty="0"/>
              <a:t>Toner cartridges can be expensive</a:t>
            </a:r>
          </a:p>
        </p:txBody>
      </p:sp>
      <p:pic>
        <p:nvPicPr>
          <p:cNvPr id="2" name="Picture 1" descr="This is an image of a laser printer."/>
          <p:cNvPicPr>
            <a:picLocks noChangeAspect="1"/>
          </p:cNvPicPr>
          <p:nvPr/>
        </p:nvPicPr>
        <p:blipFill>
          <a:blip r:embed="rId4"/>
          <a:stretch>
            <a:fillRect/>
          </a:stretch>
        </p:blipFill>
        <p:spPr>
          <a:xfrm>
            <a:off x="4920792" y="991189"/>
            <a:ext cx="3628288" cy="3406955"/>
          </a:xfrm>
          <a:prstGeom prst="rect">
            <a:avLst/>
          </a:prstGeom>
        </p:spPr>
      </p:pic>
    </p:spTree>
    <p:custDataLst>
      <p:tags r:id="rId1"/>
    </p:custDataLst>
    <p:extLst>
      <p:ext uri="{BB962C8B-B14F-4D97-AF65-F5344CB8AC3E}">
        <p14:creationId xmlns:p14="http://schemas.microsoft.com/office/powerpoint/2010/main" val="3758298142"/>
      </p:ext>
    </p:extLst>
  </p:cSld>
  <p:clrMapOvr>
    <a:masterClrMapping/>
  </p:clrMapOvr>
  <p:transition spd="slow">
    <p:wip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1" y="41393"/>
            <a:ext cx="4534171" cy="657517"/>
          </a:xfrm>
        </p:spPr>
        <p:txBody>
          <a:bodyPr/>
          <a:lstStyle/>
          <a:p>
            <a:r>
              <a:rPr lang="en-US" altLang="en-US" sz="1600" dirty="0"/>
              <a:t>Laser Printers</a:t>
            </a:r>
            <a:br>
              <a:rPr lang="en-US" altLang="en-US" dirty="0"/>
            </a:br>
            <a:r>
              <a:rPr lang="en-US" altLang="en-US" dirty="0"/>
              <a:t>Laser Printer Characteristics</a:t>
            </a:r>
          </a:p>
        </p:txBody>
      </p:sp>
      <p:sp>
        <p:nvSpPr>
          <p:cNvPr id="10" name="TextBox 9"/>
          <p:cNvSpPr txBox="1"/>
          <p:nvPr/>
        </p:nvSpPr>
        <p:spPr>
          <a:xfrm>
            <a:off x="7333933" y="4014276"/>
            <a:ext cx="1305733" cy="523220"/>
          </a:xfrm>
          <a:prstGeom prst="rect">
            <a:avLst/>
          </a:prstGeom>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en-US" altLang="en-US" sz="1400" dirty="0">
                <a:solidFill>
                  <a:srgbClr val="000000"/>
                </a:solidFill>
              </a:rPr>
              <a:t>Duplexing Assembly</a:t>
            </a:r>
          </a:p>
        </p:txBody>
      </p:sp>
      <p:pic>
        <p:nvPicPr>
          <p:cNvPr id="3" name="Picture 2" descr="This is a picture of a duplexing assembly."/>
          <p:cNvPicPr>
            <a:picLocks noChangeAspect="1"/>
          </p:cNvPicPr>
          <p:nvPr/>
        </p:nvPicPr>
        <p:blipFill>
          <a:blip r:embed="rId4"/>
          <a:stretch>
            <a:fillRect/>
          </a:stretch>
        </p:blipFill>
        <p:spPr>
          <a:xfrm>
            <a:off x="6759019" y="2254697"/>
            <a:ext cx="2265624" cy="1642058"/>
          </a:xfrm>
          <a:prstGeom prst="rect">
            <a:avLst/>
          </a:prstGeom>
        </p:spPr>
      </p:pic>
      <p:sp>
        <p:nvSpPr>
          <p:cNvPr id="7" name="TextBox 6"/>
          <p:cNvSpPr txBox="1"/>
          <p:nvPr/>
        </p:nvSpPr>
        <p:spPr>
          <a:xfrm>
            <a:off x="4534172" y="3995422"/>
            <a:ext cx="1305733" cy="523220"/>
          </a:xfrm>
          <a:prstGeom prst="rect">
            <a:avLst/>
          </a:prstGeom>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en-US" altLang="en-US" sz="1400" dirty="0">
                <a:solidFill>
                  <a:srgbClr val="000000"/>
                </a:solidFill>
              </a:rPr>
              <a:t>Fuser Assembly</a:t>
            </a:r>
          </a:p>
        </p:txBody>
      </p:sp>
      <p:pic>
        <p:nvPicPr>
          <p:cNvPr id="12" name="Picture 11" descr="This is a picture of a fuser assembly."/>
          <p:cNvPicPr>
            <a:picLocks noChangeAspect="1"/>
          </p:cNvPicPr>
          <p:nvPr/>
        </p:nvPicPr>
        <p:blipFill>
          <a:blip r:embed="rId5"/>
          <a:stretch>
            <a:fillRect/>
          </a:stretch>
        </p:blipFill>
        <p:spPr>
          <a:xfrm>
            <a:off x="3508341" y="2347274"/>
            <a:ext cx="3020849" cy="1492773"/>
          </a:xfrm>
          <a:prstGeom prst="rect">
            <a:avLst/>
          </a:prstGeom>
        </p:spPr>
      </p:pic>
      <p:sp>
        <p:nvSpPr>
          <p:cNvPr id="6" name="TextBox 5"/>
          <p:cNvSpPr txBox="1"/>
          <p:nvPr/>
        </p:nvSpPr>
        <p:spPr>
          <a:xfrm>
            <a:off x="1131096" y="4542176"/>
            <a:ext cx="1305733" cy="523220"/>
          </a:xfrm>
          <a:prstGeom prst="rect">
            <a:avLst/>
          </a:prstGeom>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en-US" altLang="en-US" sz="1400" dirty="0">
                <a:solidFill>
                  <a:srgbClr val="000000"/>
                </a:solidFill>
              </a:rPr>
              <a:t>Toner Cartridge</a:t>
            </a:r>
          </a:p>
        </p:txBody>
      </p:sp>
      <p:pic>
        <p:nvPicPr>
          <p:cNvPr id="14" name="Picture 13" descr="This is a picture of a toner cartridge."/>
          <p:cNvPicPr>
            <a:picLocks noChangeAspect="1"/>
          </p:cNvPicPr>
          <p:nvPr/>
        </p:nvPicPr>
        <p:blipFill>
          <a:blip r:embed="rId6"/>
          <a:stretch>
            <a:fillRect/>
          </a:stretch>
        </p:blipFill>
        <p:spPr>
          <a:xfrm>
            <a:off x="735290" y="2653846"/>
            <a:ext cx="1902397" cy="1790744"/>
          </a:xfrm>
          <a:prstGeom prst="rect">
            <a:avLst/>
          </a:prstGeom>
        </p:spPr>
      </p:pic>
      <p:sp>
        <p:nvSpPr>
          <p:cNvPr id="9" name="TextBox 8"/>
          <p:cNvSpPr txBox="1"/>
          <p:nvPr/>
        </p:nvSpPr>
        <p:spPr>
          <a:xfrm>
            <a:off x="7230238" y="1544454"/>
            <a:ext cx="1305733" cy="523220"/>
          </a:xfrm>
          <a:prstGeom prst="rect">
            <a:avLst/>
          </a:prstGeom>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en-US" altLang="en-US" sz="1400" dirty="0">
                <a:solidFill>
                  <a:srgbClr val="000000"/>
                </a:solidFill>
              </a:rPr>
              <a:t>Pickup Rollers</a:t>
            </a:r>
          </a:p>
        </p:txBody>
      </p:sp>
      <p:pic>
        <p:nvPicPr>
          <p:cNvPr id="4" name="Picture 3" descr="This is a picture of pick up rollers."/>
          <p:cNvPicPr>
            <a:picLocks noChangeAspect="1"/>
          </p:cNvPicPr>
          <p:nvPr/>
        </p:nvPicPr>
        <p:blipFill rotWithShape="1">
          <a:blip r:embed="rId7"/>
          <a:srcRect l="19647"/>
          <a:stretch/>
        </p:blipFill>
        <p:spPr>
          <a:xfrm>
            <a:off x="7117236" y="296135"/>
            <a:ext cx="1440435" cy="1152884"/>
          </a:xfrm>
          <a:prstGeom prst="rect">
            <a:avLst/>
          </a:prstGeom>
        </p:spPr>
      </p:pic>
      <p:sp>
        <p:nvSpPr>
          <p:cNvPr id="8" name="TextBox 7"/>
          <p:cNvSpPr txBox="1"/>
          <p:nvPr/>
        </p:nvSpPr>
        <p:spPr>
          <a:xfrm>
            <a:off x="4383345" y="1346491"/>
            <a:ext cx="1305733" cy="523220"/>
          </a:xfrm>
          <a:prstGeom prst="rect">
            <a:avLst/>
          </a:prstGeom>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en-US" altLang="en-US" sz="1400" dirty="0">
                <a:solidFill>
                  <a:srgbClr val="000000"/>
                </a:solidFill>
              </a:rPr>
              <a:t>Transfer Roller</a:t>
            </a:r>
          </a:p>
        </p:txBody>
      </p:sp>
      <p:pic>
        <p:nvPicPr>
          <p:cNvPr id="11" name="Picture 10" descr="This is a picture of a transfer roller."/>
          <p:cNvPicPr>
            <a:picLocks noChangeAspect="1"/>
          </p:cNvPicPr>
          <p:nvPr/>
        </p:nvPicPr>
        <p:blipFill>
          <a:blip r:embed="rId8"/>
          <a:stretch>
            <a:fillRect/>
          </a:stretch>
        </p:blipFill>
        <p:spPr>
          <a:xfrm flipV="1">
            <a:off x="3676455" y="827235"/>
            <a:ext cx="2543125" cy="363881"/>
          </a:xfrm>
          <a:prstGeom prst="rect">
            <a:avLst/>
          </a:prstGeom>
        </p:spPr>
      </p:pic>
      <p:sp>
        <p:nvSpPr>
          <p:cNvPr id="5" name="TextBox 4"/>
          <p:cNvSpPr txBox="1"/>
          <p:nvPr/>
        </p:nvSpPr>
        <p:spPr>
          <a:xfrm>
            <a:off x="931562" y="2193331"/>
            <a:ext cx="1305733" cy="307777"/>
          </a:xfrm>
          <a:prstGeom prst="rect">
            <a:avLst/>
          </a:prstGeom>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en-US" altLang="en-US" sz="1400" dirty="0">
                <a:solidFill>
                  <a:srgbClr val="000000"/>
                </a:solidFill>
              </a:rPr>
              <a:t>Imaging Drum</a:t>
            </a:r>
          </a:p>
        </p:txBody>
      </p:sp>
      <p:pic>
        <p:nvPicPr>
          <p:cNvPr id="13" name="Picture 12" descr="This is a picture of an imaging drum."/>
          <p:cNvPicPr>
            <a:picLocks noChangeAspect="1"/>
          </p:cNvPicPr>
          <p:nvPr/>
        </p:nvPicPr>
        <p:blipFill>
          <a:blip r:embed="rId9"/>
          <a:stretch>
            <a:fillRect/>
          </a:stretch>
        </p:blipFill>
        <p:spPr>
          <a:xfrm>
            <a:off x="188537" y="920186"/>
            <a:ext cx="2814292" cy="1113301"/>
          </a:xfrm>
          <a:prstGeom prst="rect">
            <a:avLst/>
          </a:prstGeom>
        </p:spPr>
      </p:pic>
    </p:spTree>
    <p:custDataLst>
      <p:tags r:id="rId1"/>
    </p:custDataLst>
    <p:extLst>
      <p:ext uri="{BB962C8B-B14F-4D97-AF65-F5344CB8AC3E}">
        <p14:creationId xmlns:p14="http://schemas.microsoft.com/office/powerpoint/2010/main" val="1667451694"/>
      </p:ext>
    </p:extLst>
  </p:cSld>
  <p:clrMapOvr>
    <a:masterClrMapping/>
  </p:clrMapOvr>
  <p:transition spd="slow">
    <p:wip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sz="1600" dirty="0"/>
              <a:t>Laser Printing Process</a:t>
            </a:r>
            <a:br>
              <a:rPr lang="en-US" altLang="en-US" sz="1600" dirty="0"/>
            </a:br>
            <a:r>
              <a:rPr lang="en-US" dirty="0"/>
              <a:t>How Laser Printing Works</a:t>
            </a:r>
            <a:endParaRPr lang="en-US" altLang="en-US" dirty="0"/>
          </a:p>
        </p:txBody>
      </p:sp>
      <p:sp>
        <p:nvSpPr>
          <p:cNvPr id="21" name="Content Placeholder 2"/>
          <p:cNvSpPr>
            <a:spLocks noGrp="1"/>
          </p:cNvSpPr>
          <p:nvPr>
            <p:ph idx="1"/>
          </p:nvPr>
        </p:nvSpPr>
        <p:spPr>
          <a:xfrm>
            <a:off x="-1" y="869729"/>
            <a:ext cx="5189416" cy="4155319"/>
          </a:xfrm>
        </p:spPr>
        <p:txBody>
          <a:bodyPr/>
          <a:lstStyle/>
          <a:p>
            <a:pPr marL="0" indent="0">
              <a:buNone/>
            </a:pPr>
            <a:r>
              <a:rPr lang="en-US" altLang="en-US" dirty="0"/>
              <a:t>7 Steps of the Laser Printing Process</a:t>
            </a:r>
          </a:p>
          <a:p>
            <a:pPr marL="342900" indent="-342900">
              <a:buFont typeface="+mj-lt"/>
              <a:buAutoNum type="arabicPeriod"/>
            </a:pPr>
            <a:r>
              <a:rPr lang="en-US" altLang="en-US" sz="1400" dirty="0"/>
              <a:t>Processing – Convert data into a printable form</a:t>
            </a:r>
          </a:p>
          <a:p>
            <a:pPr marL="342900" indent="-342900">
              <a:buFont typeface="+mj-lt"/>
              <a:buAutoNum type="arabicPeriod"/>
            </a:pPr>
            <a:r>
              <a:rPr lang="en-US" altLang="en-US" sz="1400" dirty="0"/>
              <a:t>Charging – drum is conditioned for new image</a:t>
            </a:r>
          </a:p>
          <a:p>
            <a:pPr marL="342900" indent="-342900">
              <a:buFont typeface="+mj-lt"/>
              <a:buAutoNum type="arabicPeriod"/>
            </a:pPr>
            <a:r>
              <a:rPr lang="en-US" altLang="en-US" sz="1400" dirty="0"/>
              <a:t>Exposing – write the image to the drum using a laser beam</a:t>
            </a:r>
          </a:p>
          <a:p>
            <a:pPr marL="342900" indent="-342900">
              <a:buFont typeface="+mj-lt"/>
              <a:buAutoNum type="arabicPeriod"/>
            </a:pPr>
            <a:r>
              <a:rPr lang="en-US" altLang="en-US" sz="1400" dirty="0"/>
              <a:t>Developing – toner is applied to the image on the drum</a:t>
            </a:r>
          </a:p>
          <a:p>
            <a:pPr marL="342900" indent="-342900">
              <a:buFont typeface="+mj-lt"/>
              <a:buAutoNum type="arabicPeriod"/>
            </a:pPr>
            <a:r>
              <a:rPr lang="en-US" altLang="en-US" sz="1400" dirty="0"/>
              <a:t>Transferring – As the paper rolls through, the image is transferred to the paper due to a charge applied to the paper</a:t>
            </a:r>
          </a:p>
          <a:p>
            <a:pPr marL="342900" indent="-342900">
              <a:buFont typeface="+mj-lt"/>
              <a:buAutoNum type="arabicPeriod"/>
            </a:pPr>
            <a:r>
              <a:rPr lang="en-US" altLang="en-US" sz="1400" dirty="0"/>
              <a:t>Fusing – Heat and pressure are applied to the paper</a:t>
            </a:r>
          </a:p>
          <a:p>
            <a:pPr marL="342900" indent="-342900">
              <a:buFont typeface="+mj-lt"/>
              <a:buAutoNum type="arabicPeriod"/>
            </a:pPr>
            <a:r>
              <a:rPr lang="en-US" altLang="en-US" sz="1400" dirty="0"/>
              <a:t>Cleaning – Excess toner removed from the drum</a:t>
            </a:r>
          </a:p>
        </p:txBody>
      </p:sp>
      <p:pic>
        <p:nvPicPr>
          <p:cNvPr id="2" name="Picture 1" descr="This figure shows how processing works. Processing - The data from the source must be converted into a printable form. The printer converts data from common languages, such as Adobe PostScript (PS) or HP Printer Command Language (PCL), to a bitmap image stored in the printer’s memory. Some laser printers have built-in Graphical Device Interface (GDI) support. GDI is used by Windows applications to display printed images on a monitor so there is no need to convert the output to another format such as PS or PCL."/>
          <p:cNvPicPr>
            <a:picLocks noChangeAspect="1"/>
          </p:cNvPicPr>
          <p:nvPr/>
        </p:nvPicPr>
        <p:blipFill rotWithShape="1">
          <a:blip r:embed="rId4"/>
          <a:srcRect l="3668" r="5055"/>
          <a:stretch/>
        </p:blipFill>
        <p:spPr>
          <a:xfrm>
            <a:off x="5279167" y="886119"/>
            <a:ext cx="3770567" cy="3144182"/>
          </a:xfrm>
          <a:prstGeom prst="rect">
            <a:avLst/>
          </a:prstGeom>
        </p:spPr>
      </p:pic>
    </p:spTree>
    <p:custDataLst>
      <p:tags r:id="rId1"/>
    </p:custDataLst>
    <p:extLst>
      <p:ext uri="{BB962C8B-B14F-4D97-AF65-F5344CB8AC3E}">
        <p14:creationId xmlns:p14="http://schemas.microsoft.com/office/powerpoint/2010/main" val="3219881807"/>
      </p:ext>
    </p:extLst>
  </p:cSld>
  <p:clrMapOvr>
    <a:masterClrMapping/>
  </p:clrMapOvr>
  <p:transition spd="slow">
    <p:wip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1600" dirty="0"/>
              <a:t>Thermal Printers and Impact Printers</a:t>
            </a:r>
            <a:br>
              <a:rPr lang="en-US" altLang="en-US" dirty="0"/>
            </a:br>
            <a:r>
              <a:rPr lang="en-US" dirty="0"/>
              <a:t>Thermal Printer Characteristics</a:t>
            </a:r>
            <a:endParaRPr lang="en-US" altLang="en-US" dirty="0"/>
          </a:p>
        </p:txBody>
      </p:sp>
      <p:sp>
        <p:nvSpPr>
          <p:cNvPr id="21" name="Content Placeholder 2"/>
          <p:cNvSpPr>
            <a:spLocks noGrp="1"/>
          </p:cNvSpPr>
          <p:nvPr>
            <p:ph idx="1"/>
          </p:nvPr>
        </p:nvSpPr>
        <p:spPr>
          <a:xfrm>
            <a:off x="176149" y="879156"/>
            <a:ext cx="5246922" cy="4155319"/>
          </a:xfrm>
        </p:spPr>
        <p:txBody>
          <a:bodyPr/>
          <a:lstStyle/>
          <a:p>
            <a:r>
              <a:rPr lang="en-US" altLang="en-US" dirty="0"/>
              <a:t>Thermal printers are used in retail as part of a cash register system and within older fax machines.</a:t>
            </a:r>
          </a:p>
          <a:p>
            <a:r>
              <a:rPr lang="en-US" altLang="en-US" dirty="0"/>
              <a:t>Heat from the print head makes the image on the paper.</a:t>
            </a:r>
          </a:p>
          <a:p>
            <a:r>
              <a:rPr lang="en-US" altLang="en-US" dirty="0"/>
              <a:t>Advantages</a:t>
            </a:r>
          </a:p>
          <a:p>
            <a:pPr lvl="1"/>
            <a:r>
              <a:rPr lang="en-US" altLang="en-US" dirty="0"/>
              <a:t>Last a long time due to few moving parts</a:t>
            </a:r>
          </a:p>
          <a:p>
            <a:pPr lvl="1"/>
            <a:r>
              <a:rPr lang="en-US" altLang="en-US" dirty="0"/>
              <a:t>Quiet</a:t>
            </a:r>
          </a:p>
          <a:p>
            <a:pPr lvl="1"/>
            <a:r>
              <a:rPr lang="en-US" altLang="en-US" dirty="0"/>
              <a:t>No cost for ink or toner</a:t>
            </a:r>
          </a:p>
          <a:p>
            <a:r>
              <a:rPr lang="en-US" altLang="en-US" dirty="0"/>
              <a:t>Disadvantages</a:t>
            </a:r>
          </a:p>
          <a:p>
            <a:pPr lvl="1"/>
            <a:r>
              <a:rPr lang="en-US" altLang="en-US" dirty="0"/>
              <a:t>Thermal paper is expensive and must be stored at room temperature</a:t>
            </a:r>
          </a:p>
          <a:p>
            <a:pPr lvl="1"/>
            <a:r>
              <a:rPr lang="en-US" altLang="en-US" dirty="0"/>
              <a:t>Images on thermal paper degrade over time, are poor quality, and cannot be in color</a:t>
            </a:r>
          </a:p>
        </p:txBody>
      </p:sp>
      <p:pic>
        <p:nvPicPr>
          <p:cNvPr id="3" name="Picture 2" descr="This figure shows a picture of a thermal printer."/>
          <p:cNvPicPr>
            <a:picLocks noChangeAspect="1"/>
          </p:cNvPicPr>
          <p:nvPr/>
        </p:nvPicPr>
        <p:blipFill>
          <a:blip r:embed="rId4"/>
          <a:stretch>
            <a:fillRect/>
          </a:stretch>
        </p:blipFill>
        <p:spPr>
          <a:xfrm>
            <a:off x="5714999" y="999240"/>
            <a:ext cx="3350737" cy="3276993"/>
          </a:xfrm>
          <a:prstGeom prst="rect">
            <a:avLst/>
          </a:prstGeom>
        </p:spPr>
      </p:pic>
    </p:spTree>
    <p:custDataLst>
      <p:tags r:id="rId1"/>
    </p:custDataLst>
    <p:extLst>
      <p:ext uri="{BB962C8B-B14F-4D97-AF65-F5344CB8AC3E}">
        <p14:creationId xmlns:p14="http://schemas.microsoft.com/office/powerpoint/2010/main" val="3276411821"/>
      </p:ext>
    </p:extLst>
  </p:cSld>
  <p:clrMapOvr>
    <a:masterClrMapping/>
  </p:clrMapOvr>
  <p:transition spd="slow">
    <p:wip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1600" dirty="0"/>
              <a:t>Thermal Printers and Impact Printers</a:t>
            </a:r>
            <a:br>
              <a:rPr lang="en-US" altLang="en-US" dirty="0"/>
            </a:br>
            <a:r>
              <a:rPr lang="en-US" dirty="0"/>
              <a:t>Impact Printer Characteristics</a:t>
            </a:r>
            <a:endParaRPr lang="en-US" altLang="en-US" dirty="0"/>
          </a:p>
        </p:txBody>
      </p:sp>
      <p:sp>
        <p:nvSpPr>
          <p:cNvPr id="21" name="Content Placeholder 2"/>
          <p:cNvSpPr>
            <a:spLocks noGrp="1"/>
          </p:cNvSpPr>
          <p:nvPr>
            <p:ph idx="1"/>
          </p:nvPr>
        </p:nvSpPr>
        <p:spPr>
          <a:xfrm>
            <a:off x="3937444" y="1158335"/>
            <a:ext cx="5131142" cy="3800726"/>
          </a:xfrm>
        </p:spPr>
        <p:txBody>
          <a:bodyPr/>
          <a:lstStyle/>
          <a:p>
            <a:r>
              <a:rPr lang="en-US" altLang="en-US" dirty="0"/>
              <a:t>Impact printers – dot matrix and daisy wheel</a:t>
            </a:r>
          </a:p>
          <a:p>
            <a:r>
              <a:rPr lang="en-US" altLang="en-US" dirty="0"/>
              <a:t>Have print heads that strike an inked ribbon with a specific number of pins</a:t>
            </a:r>
          </a:p>
          <a:p>
            <a:pPr lvl="1"/>
            <a:r>
              <a:rPr lang="en-US" altLang="en-US" dirty="0"/>
              <a:t>Higher number of pins means better quality</a:t>
            </a:r>
          </a:p>
          <a:p>
            <a:r>
              <a:rPr lang="en-US" altLang="en-US" dirty="0"/>
              <a:t>Advantages</a:t>
            </a:r>
          </a:p>
          <a:p>
            <a:pPr lvl="1"/>
            <a:r>
              <a:rPr lang="en-US" altLang="en-US" dirty="0"/>
              <a:t>Ribbons are less expensive supplies than other types</a:t>
            </a:r>
          </a:p>
          <a:p>
            <a:pPr lvl="1"/>
            <a:r>
              <a:rPr lang="en-US" altLang="en-US" dirty="0"/>
              <a:t>Can use regular paper or continuous feed paper</a:t>
            </a:r>
          </a:p>
          <a:p>
            <a:pPr lvl="1"/>
            <a:r>
              <a:rPr lang="en-US" altLang="en-US" dirty="0"/>
              <a:t>Can print carbon copies</a:t>
            </a:r>
          </a:p>
          <a:p>
            <a:r>
              <a:rPr lang="en-US" altLang="en-US" dirty="0"/>
              <a:t>Disadvantages</a:t>
            </a:r>
          </a:p>
          <a:p>
            <a:pPr lvl="1"/>
            <a:r>
              <a:rPr lang="en-US" altLang="en-US" dirty="0"/>
              <a:t>Noisy</a:t>
            </a:r>
          </a:p>
          <a:p>
            <a:pPr lvl="1"/>
            <a:r>
              <a:rPr lang="en-US" altLang="en-US" dirty="0"/>
              <a:t>Graphics are low-resolution</a:t>
            </a:r>
          </a:p>
          <a:p>
            <a:pPr lvl="1"/>
            <a:r>
              <a:rPr lang="en-US" altLang="en-US" dirty="0"/>
              <a:t>Limited color capabilities</a:t>
            </a:r>
          </a:p>
        </p:txBody>
      </p:sp>
      <p:pic>
        <p:nvPicPr>
          <p:cNvPr id="2" name="Picture 1" descr="This figure shows a picture of an impact printer."/>
          <p:cNvPicPr>
            <a:picLocks noChangeAspect="1"/>
          </p:cNvPicPr>
          <p:nvPr/>
        </p:nvPicPr>
        <p:blipFill>
          <a:blip r:embed="rId4"/>
          <a:stretch>
            <a:fillRect/>
          </a:stretch>
        </p:blipFill>
        <p:spPr>
          <a:xfrm>
            <a:off x="131974" y="1158335"/>
            <a:ext cx="3805469" cy="2666246"/>
          </a:xfrm>
          <a:prstGeom prst="rect">
            <a:avLst/>
          </a:prstGeom>
        </p:spPr>
      </p:pic>
    </p:spTree>
    <p:custDataLst>
      <p:tags r:id="rId1"/>
    </p:custDataLst>
    <p:extLst>
      <p:ext uri="{BB962C8B-B14F-4D97-AF65-F5344CB8AC3E}">
        <p14:creationId xmlns:p14="http://schemas.microsoft.com/office/powerpoint/2010/main" val="2375385257"/>
      </p:ext>
    </p:extLst>
  </p:cSld>
  <p:clrMapOvr>
    <a:masterClrMapping/>
  </p:clrMapOvr>
  <p:transition spd="slow">
    <p:wip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1600" dirty="0"/>
              <a:t>Virtual Printers</a:t>
            </a:r>
            <a:br>
              <a:rPr lang="en-US" altLang="en-US" dirty="0"/>
            </a:br>
            <a:r>
              <a:rPr lang="en-US" altLang="en-US" dirty="0"/>
              <a:t>Virtual Printer Characteristics</a:t>
            </a:r>
          </a:p>
        </p:txBody>
      </p:sp>
      <p:sp>
        <p:nvSpPr>
          <p:cNvPr id="21" name="Content Placeholder 2"/>
          <p:cNvSpPr>
            <a:spLocks noGrp="1"/>
          </p:cNvSpPr>
          <p:nvPr>
            <p:ph idx="1"/>
          </p:nvPr>
        </p:nvSpPr>
        <p:spPr>
          <a:xfrm>
            <a:off x="81881" y="832023"/>
            <a:ext cx="3763288" cy="4155319"/>
          </a:xfrm>
        </p:spPr>
        <p:txBody>
          <a:bodyPr/>
          <a:lstStyle/>
          <a:p>
            <a:r>
              <a:rPr lang="en-US" altLang="en-US" dirty="0"/>
              <a:t>Print to file</a:t>
            </a:r>
          </a:p>
          <a:p>
            <a:r>
              <a:rPr lang="en-US" altLang="en-US" dirty="0"/>
              <a:t>Print to PDF</a:t>
            </a:r>
          </a:p>
          <a:p>
            <a:r>
              <a:rPr lang="en-US" altLang="en-US" dirty="0"/>
              <a:t>Print to XPS (XML Paper Specification)</a:t>
            </a:r>
          </a:p>
          <a:p>
            <a:r>
              <a:rPr lang="en-US" altLang="en-US" dirty="0"/>
              <a:t>Print to image (such as .JPG or .TIF)</a:t>
            </a:r>
          </a:p>
        </p:txBody>
      </p:sp>
      <p:pic>
        <p:nvPicPr>
          <p:cNvPr id="3" name="Picture 2" descr="This figue shows a picture of the General print options Window in Microsoft Windows."/>
          <p:cNvPicPr>
            <a:picLocks noChangeAspect="1"/>
          </p:cNvPicPr>
          <p:nvPr/>
        </p:nvPicPr>
        <p:blipFill>
          <a:blip r:embed="rId4"/>
          <a:stretch>
            <a:fillRect/>
          </a:stretch>
        </p:blipFill>
        <p:spPr>
          <a:xfrm>
            <a:off x="4018346" y="754145"/>
            <a:ext cx="4279401" cy="3430423"/>
          </a:xfrm>
          <a:prstGeom prst="rect">
            <a:avLst/>
          </a:prstGeom>
        </p:spPr>
      </p:pic>
    </p:spTree>
    <p:custDataLst>
      <p:tags r:id="rId1"/>
    </p:custDataLst>
    <p:extLst>
      <p:ext uri="{BB962C8B-B14F-4D97-AF65-F5344CB8AC3E}">
        <p14:creationId xmlns:p14="http://schemas.microsoft.com/office/powerpoint/2010/main" val="1618007679"/>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4" y="915409"/>
            <a:ext cx="8479603" cy="1802391"/>
          </a:xfrm>
        </p:spPr>
        <p:txBody>
          <a:bodyPr/>
          <a:lstStyle/>
          <a:p>
            <a:r>
              <a:rPr lang="en-US" dirty="0">
                <a:solidFill>
                  <a:schemeClr val="accent5">
                    <a:lumMod val="40000"/>
                    <a:lumOff val="60000"/>
                  </a:schemeClr>
                </a:solidFill>
              </a:rPr>
              <a:t>Chapter 8: Printers </a:t>
            </a:r>
          </a:p>
        </p:txBody>
      </p:sp>
      <p:sp>
        <p:nvSpPr>
          <p:cNvPr id="3" name="Rectangle 2"/>
          <p:cNvSpPr/>
          <p:nvPr/>
        </p:nvSpPr>
        <p:spPr>
          <a:xfrm>
            <a:off x="628650" y="3436035"/>
            <a:ext cx="4572000" cy="369332"/>
          </a:xfrm>
          <a:prstGeom prst="rect">
            <a:avLst/>
          </a:prstGeom>
        </p:spPr>
        <p:txBody>
          <a:bodyPr>
            <a:spAutoFit/>
          </a:bodyPr>
          <a:lstStyle/>
          <a:p>
            <a:r>
              <a:rPr lang="en-US" b="1" dirty="0">
                <a:solidFill>
                  <a:schemeClr val="bg2">
                    <a:lumMod val="40000"/>
                    <a:lumOff val="60000"/>
                  </a:schemeClr>
                </a:solidFill>
              </a:rPr>
              <a:t>IT Essentials 7.0 Planning Guide</a:t>
            </a:r>
          </a:p>
        </p:txBody>
      </p:sp>
    </p:spTree>
    <p:custDataLst>
      <p:tags r:id="rId1"/>
    </p:custDataLst>
    <p:extLst>
      <p:ext uri="{BB962C8B-B14F-4D97-AF65-F5344CB8AC3E}">
        <p14:creationId xmlns:p14="http://schemas.microsoft.com/office/powerpoint/2010/main" val="914249568"/>
      </p:ext>
    </p:extLst>
  </p:cSld>
  <p:clrMapOvr>
    <a:masterClrMapping/>
  </p:clrMapOvr>
  <p:transition spd="slow">
    <p:wip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1600" dirty="0"/>
              <a:t>Virtual Printers</a:t>
            </a:r>
            <a:br>
              <a:rPr lang="en-US" altLang="en-US" dirty="0"/>
            </a:br>
            <a:r>
              <a:rPr lang="en-US" altLang="en-US" dirty="0"/>
              <a:t>Cloud Printing</a:t>
            </a:r>
          </a:p>
        </p:txBody>
      </p:sp>
      <p:sp>
        <p:nvSpPr>
          <p:cNvPr id="21" name="Content Placeholder 2"/>
          <p:cNvSpPr>
            <a:spLocks noGrp="1"/>
          </p:cNvSpPr>
          <p:nvPr>
            <p:ph idx="1"/>
          </p:nvPr>
        </p:nvSpPr>
        <p:spPr>
          <a:xfrm>
            <a:off x="242136" y="822597"/>
            <a:ext cx="8788742" cy="1518429"/>
          </a:xfrm>
        </p:spPr>
        <p:txBody>
          <a:bodyPr/>
          <a:lstStyle/>
          <a:p>
            <a:r>
              <a:rPr lang="en-US" altLang="en-US" dirty="0"/>
              <a:t>Sends a print job to a remote printer somewhere on the network.</a:t>
            </a:r>
          </a:p>
          <a:p>
            <a:r>
              <a:rPr lang="en-US" altLang="en-US" dirty="0"/>
              <a:t>Some printing companies have software that can send print jobs to their closest location.</a:t>
            </a:r>
          </a:p>
          <a:p>
            <a:r>
              <a:rPr lang="en-US" altLang="en-US" dirty="0"/>
              <a:t>Google Cloud Print allows you to connect your printer to the web and you can send something to your own printer no matter where you are located.</a:t>
            </a:r>
          </a:p>
        </p:txBody>
      </p:sp>
      <p:pic>
        <p:nvPicPr>
          <p:cNvPr id="2" name="Picture 1" descr="This figure shows a picture of printer and a mobile device connecting to a cloud printer."/>
          <p:cNvPicPr>
            <a:picLocks noChangeAspect="1"/>
          </p:cNvPicPr>
          <p:nvPr/>
        </p:nvPicPr>
        <p:blipFill>
          <a:blip r:embed="rId4"/>
          <a:stretch>
            <a:fillRect/>
          </a:stretch>
        </p:blipFill>
        <p:spPr>
          <a:xfrm>
            <a:off x="2241851" y="2571750"/>
            <a:ext cx="3423053" cy="2477481"/>
          </a:xfrm>
          <a:prstGeom prst="rect">
            <a:avLst/>
          </a:prstGeom>
        </p:spPr>
      </p:pic>
    </p:spTree>
    <p:custDataLst>
      <p:tags r:id="rId1"/>
    </p:custDataLst>
    <p:extLst>
      <p:ext uri="{BB962C8B-B14F-4D97-AF65-F5344CB8AC3E}">
        <p14:creationId xmlns:p14="http://schemas.microsoft.com/office/powerpoint/2010/main" val="700156858"/>
      </p:ext>
    </p:extLst>
  </p:cSld>
  <p:clrMapOvr>
    <a:masterClrMapping/>
  </p:clrMapOvr>
  <p:transition spd="slow">
    <p:wip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1600" dirty="0"/>
              <a:t>3D Printers</a:t>
            </a:r>
            <a:br>
              <a:rPr lang="en-US" altLang="en-US" dirty="0"/>
            </a:br>
            <a:r>
              <a:rPr lang="en-US" altLang="en-US" dirty="0"/>
              <a:t>3D Printer Characteristics</a:t>
            </a:r>
          </a:p>
        </p:txBody>
      </p:sp>
      <p:sp>
        <p:nvSpPr>
          <p:cNvPr id="6" name="Content Placeholder 2"/>
          <p:cNvSpPr>
            <a:spLocks noGrp="1"/>
          </p:cNvSpPr>
          <p:nvPr>
            <p:ph idx="1"/>
          </p:nvPr>
        </p:nvSpPr>
        <p:spPr>
          <a:xfrm>
            <a:off x="298698" y="907437"/>
            <a:ext cx="3632279" cy="4155319"/>
          </a:xfrm>
        </p:spPr>
        <p:txBody>
          <a:bodyPr/>
          <a:lstStyle/>
          <a:p>
            <a:r>
              <a:rPr lang="en-US" altLang="en-US" dirty="0"/>
              <a:t>Used to create three dimensional objects</a:t>
            </a:r>
          </a:p>
          <a:p>
            <a:r>
              <a:rPr lang="en-US" altLang="en-US" dirty="0"/>
              <a:t>Use plastic filament or other media to create the object</a:t>
            </a:r>
          </a:p>
        </p:txBody>
      </p:sp>
      <p:pic>
        <p:nvPicPr>
          <p:cNvPr id="4" name="Picture 3" descr="This figure shows a picture of a 3-D printer."/>
          <p:cNvPicPr>
            <a:picLocks noChangeAspect="1"/>
          </p:cNvPicPr>
          <p:nvPr/>
        </p:nvPicPr>
        <p:blipFill>
          <a:blip r:embed="rId4"/>
          <a:stretch>
            <a:fillRect/>
          </a:stretch>
        </p:blipFill>
        <p:spPr>
          <a:xfrm>
            <a:off x="4723877" y="961534"/>
            <a:ext cx="1992328" cy="3358496"/>
          </a:xfrm>
          <a:prstGeom prst="rect">
            <a:avLst/>
          </a:prstGeom>
        </p:spPr>
      </p:pic>
    </p:spTree>
    <p:custDataLst>
      <p:tags r:id="rId1"/>
    </p:custDataLst>
    <p:extLst>
      <p:ext uri="{BB962C8B-B14F-4D97-AF65-F5344CB8AC3E}">
        <p14:creationId xmlns:p14="http://schemas.microsoft.com/office/powerpoint/2010/main" val="1079694055"/>
      </p:ext>
    </p:extLst>
  </p:cSld>
  <p:clrMapOvr>
    <a:masterClrMapping/>
  </p:clrMapOvr>
  <p:transition spd="slow">
    <p:wip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1" y="41393"/>
            <a:ext cx="2883876" cy="757551"/>
          </a:xfrm>
        </p:spPr>
        <p:txBody>
          <a:bodyPr/>
          <a:lstStyle/>
          <a:p>
            <a:r>
              <a:rPr lang="en-US" altLang="en-US" sz="1600" dirty="0"/>
              <a:t>3D Printers</a:t>
            </a:r>
            <a:br>
              <a:rPr lang="en-US" altLang="en-US" dirty="0"/>
            </a:br>
            <a:r>
              <a:rPr lang="en-US" altLang="en-US" dirty="0"/>
              <a:t>3D Printer Parts</a:t>
            </a:r>
          </a:p>
        </p:txBody>
      </p:sp>
      <p:sp>
        <p:nvSpPr>
          <p:cNvPr id="8" name="TextBox 7"/>
          <p:cNvSpPr txBox="1"/>
          <p:nvPr/>
        </p:nvSpPr>
        <p:spPr>
          <a:xfrm>
            <a:off x="6014182" y="4297080"/>
            <a:ext cx="1305733" cy="307777"/>
          </a:xfrm>
          <a:prstGeom prst="rect">
            <a:avLst/>
          </a:prstGeom>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en-US" altLang="en-US" sz="1400" dirty="0">
                <a:solidFill>
                  <a:srgbClr val="000000"/>
                </a:solidFill>
              </a:rPr>
              <a:t>Print Bed</a:t>
            </a:r>
          </a:p>
        </p:txBody>
      </p:sp>
      <p:pic>
        <p:nvPicPr>
          <p:cNvPr id="18" name="Picture 17" descr="This image is of a print bed."/>
          <p:cNvPicPr>
            <a:picLocks noChangeAspect="1"/>
          </p:cNvPicPr>
          <p:nvPr/>
        </p:nvPicPr>
        <p:blipFill>
          <a:blip r:embed="rId4"/>
          <a:stretch>
            <a:fillRect/>
          </a:stretch>
        </p:blipFill>
        <p:spPr>
          <a:xfrm>
            <a:off x="5618376" y="2762264"/>
            <a:ext cx="2188688" cy="1445969"/>
          </a:xfrm>
          <a:prstGeom prst="rect">
            <a:avLst/>
          </a:prstGeom>
        </p:spPr>
      </p:pic>
      <p:sp>
        <p:nvSpPr>
          <p:cNvPr id="10" name="TextBox 9"/>
          <p:cNvSpPr txBox="1"/>
          <p:nvPr/>
        </p:nvSpPr>
        <p:spPr>
          <a:xfrm>
            <a:off x="3195565" y="4542177"/>
            <a:ext cx="1305733" cy="523220"/>
          </a:xfrm>
          <a:prstGeom prst="rect">
            <a:avLst/>
          </a:prstGeom>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en-US" altLang="en-US" sz="1400" dirty="0" err="1">
                <a:solidFill>
                  <a:srgbClr val="000000"/>
                </a:solidFill>
              </a:rPr>
              <a:t>Hotend</a:t>
            </a:r>
            <a:r>
              <a:rPr lang="en-US" altLang="en-US" sz="1400" dirty="0">
                <a:solidFill>
                  <a:srgbClr val="000000"/>
                </a:solidFill>
              </a:rPr>
              <a:t> Nozzle</a:t>
            </a:r>
          </a:p>
        </p:txBody>
      </p:sp>
      <p:pic>
        <p:nvPicPr>
          <p:cNvPr id="16" name="Picture 15" descr="This image is of a hotend nozzle."/>
          <p:cNvPicPr>
            <a:picLocks noChangeAspect="1"/>
          </p:cNvPicPr>
          <p:nvPr/>
        </p:nvPicPr>
        <p:blipFill>
          <a:blip r:embed="rId5"/>
          <a:stretch>
            <a:fillRect/>
          </a:stretch>
        </p:blipFill>
        <p:spPr>
          <a:xfrm>
            <a:off x="2948438" y="2648930"/>
            <a:ext cx="1707911" cy="1799243"/>
          </a:xfrm>
          <a:prstGeom prst="rect">
            <a:avLst/>
          </a:prstGeom>
        </p:spPr>
      </p:pic>
      <p:sp>
        <p:nvSpPr>
          <p:cNvPr id="9" name="TextBox 8"/>
          <p:cNvSpPr txBox="1"/>
          <p:nvPr/>
        </p:nvSpPr>
        <p:spPr>
          <a:xfrm>
            <a:off x="5967045" y="2119489"/>
            <a:ext cx="1305733" cy="307777"/>
          </a:xfrm>
          <a:prstGeom prst="rect">
            <a:avLst/>
          </a:prstGeom>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en-US" altLang="en-US" sz="1400" dirty="0">
                <a:solidFill>
                  <a:srgbClr val="000000"/>
                </a:solidFill>
              </a:rPr>
              <a:t>Axis</a:t>
            </a:r>
          </a:p>
        </p:txBody>
      </p:sp>
      <p:pic>
        <p:nvPicPr>
          <p:cNvPr id="17" name="Picture 16" descr="This image is of an axis."/>
          <p:cNvPicPr>
            <a:picLocks noChangeAspect="1"/>
          </p:cNvPicPr>
          <p:nvPr/>
        </p:nvPicPr>
        <p:blipFill>
          <a:blip r:embed="rId6"/>
          <a:stretch>
            <a:fillRect/>
          </a:stretch>
        </p:blipFill>
        <p:spPr>
          <a:xfrm>
            <a:off x="5467546" y="492507"/>
            <a:ext cx="2186478" cy="1501164"/>
          </a:xfrm>
          <a:prstGeom prst="rect">
            <a:avLst/>
          </a:prstGeom>
        </p:spPr>
      </p:pic>
      <p:sp>
        <p:nvSpPr>
          <p:cNvPr id="7" name="TextBox 6"/>
          <p:cNvSpPr txBox="1"/>
          <p:nvPr/>
        </p:nvSpPr>
        <p:spPr>
          <a:xfrm>
            <a:off x="3204992" y="2119488"/>
            <a:ext cx="1305733" cy="307777"/>
          </a:xfrm>
          <a:prstGeom prst="rect">
            <a:avLst/>
          </a:prstGeom>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en-US" altLang="en-US" sz="1400" dirty="0">
                <a:solidFill>
                  <a:srgbClr val="000000"/>
                </a:solidFill>
              </a:rPr>
              <a:t>Feeder</a:t>
            </a:r>
          </a:p>
        </p:txBody>
      </p:sp>
      <p:pic>
        <p:nvPicPr>
          <p:cNvPr id="15" name="Picture 14" descr="This image is of a feeder."/>
          <p:cNvPicPr>
            <a:picLocks noChangeAspect="1"/>
          </p:cNvPicPr>
          <p:nvPr/>
        </p:nvPicPr>
        <p:blipFill>
          <a:blip r:embed="rId7"/>
          <a:stretch>
            <a:fillRect/>
          </a:stretch>
        </p:blipFill>
        <p:spPr>
          <a:xfrm>
            <a:off x="3016577" y="475341"/>
            <a:ext cx="1569808" cy="1497169"/>
          </a:xfrm>
          <a:prstGeom prst="rect">
            <a:avLst/>
          </a:prstGeom>
        </p:spPr>
      </p:pic>
      <p:sp>
        <p:nvSpPr>
          <p:cNvPr id="5" name="TextBox 4"/>
          <p:cNvSpPr txBox="1"/>
          <p:nvPr/>
        </p:nvSpPr>
        <p:spPr>
          <a:xfrm>
            <a:off x="922134" y="3070023"/>
            <a:ext cx="1305733" cy="307777"/>
          </a:xfrm>
          <a:prstGeom prst="rect">
            <a:avLst/>
          </a:prstGeom>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en-US" altLang="en-US" sz="1400" dirty="0">
                <a:solidFill>
                  <a:srgbClr val="000000"/>
                </a:solidFill>
              </a:rPr>
              <a:t>Filament</a:t>
            </a:r>
          </a:p>
        </p:txBody>
      </p:sp>
      <p:pic>
        <p:nvPicPr>
          <p:cNvPr id="2" name="Picture 1" descr="This image is of filament."/>
          <p:cNvPicPr>
            <a:picLocks noChangeAspect="1"/>
          </p:cNvPicPr>
          <p:nvPr/>
        </p:nvPicPr>
        <p:blipFill>
          <a:blip r:embed="rId8"/>
          <a:stretch>
            <a:fillRect/>
          </a:stretch>
        </p:blipFill>
        <p:spPr>
          <a:xfrm>
            <a:off x="254524" y="1069290"/>
            <a:ext cx="2246770" cy="1859254"/>
          </a:xfrm>
          <a:prstGeom prst="rect">
            <a:avLst/>
          </a:prstGeom>
        </p:spPr>
      </p:pic>
    </p:spTree>
    <p:custDataLst>
      <p:tags r:id="rId1"/>
    </p:custDataLst>
    <p:extLst>
      <p:ext uri="{BB962C8B-B14F-4D97-AF65-F5344CB8AC3E}">
        <p14:creationId xmlns:p14="http://schemas.microsoft.com/office/powerpoint/2010/main" val="55666850"/>
      </p:ext>
    </p:extLst>
  </p:cSld>
  <p:clrMapOvr>
    <a:masterClrMapping/>
  </p:clrMapOvr>
  <p:transition spd="slow">
    <p:wip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915409"/>
            <a:ext cx="7598042" cy="1802391"/>
          </a:xfrm>
        </p:spPr>
        <p:txBody>
          <a:bodyPr/>
          <a:lstStyle/>
          <a:p>
            <a:r>
              <a:rPr lang="en-US" sz="4000" dirty="0">
                <a:solidFill>
                  <a:schemeClr val="accent5">
                    <a:lumMod val="40000"/>
                    <a:lumOff val="60000"/>
                  </a:schemeClr>
                </a:solidFill>
              </a:rPr>
              <a:t>8.3 Installing and Configuring Printers</a:t>
            </a:r>
          </a:p>
        </p:txBody>
      </p:sp>
    </p:spTree>
    <p:custDataLst>
      <p:tags r:id="rId1"/>
    </p:custDataLst>
    <p:extLst>
      <p:ext uri="{BB962C8B-B14F-4D97-AF65-F5344CB8AC3E}">
        <p14:creationId xmlns:p14="http://schemas.microsoft.com/office/powerpoint/2010/main" val="2020234725"/>
      </p:ext>
    </p:extLst>
  </p:cSld>
  <p:clrMapOvr>
    <a:masterClrMapping/>
  </p:clrMapOvr>
  <p:transition spd="slow">
    <p:wip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1600" dirty="0"/>
              <a:t>Installing and Updating a Printer</a:t>
            </a:r>
            <a:br>
              <a:rPr lang="en-US" altLang="en-US" dirty="0"/>
            </a:br>
            <a:r>
              <a:rPr lang="en-US" altLang="en-US" dirty="0"/>
              <a:t>Installing a Printer</a:t>
            </a:r>
          </a:p>
        </p:txBody>
      </p:sp>
      <p:sp>
        <p:nvSpPr>
          <p:cNvPr id="21" name="Content Placeholder 2"/>
          <p:cNvSpPr>
            <a:spLocks noGrp="1"/>
          </p:cNvSpPr>
          <p:nvPr>
            <p:ph idx="1"/>
          </p:nvPr>
        </p:nvSpPr>
        <p:spPr>
          <a:xfrm>
            <a:off x="81881" y="832023"/>
            <a:ext cx="4857442" cy="4155319"/>
          </a:xfrm>
        </p:spPr>
        <p:txBody>
          <a:bodyPr/>
          <a:lstStyle/>
          <a:p>
            <a:r>
              <a:rPr lang="en-US" altLang="en-US" dirty="0"/>
              <a:t>Follow manufacturer’s instructions.</a:t>
            </a:r>
          </a:p>
          <a:p>
            <a:r>
              <a:rPr lang="en-US" altLang="en-US" dirty="0"/>
              <a:t>Remove all packing material and keep if a return is needed.</a:t>
            </a:r>
          </a:p>
          <a:p>
            <a:r>
              <a:rPr lang="en-US" altLang="en-US" dirty="0"/>
              <a:t>Sometimes the printer driver is installed </a:t>
            </a:r>
            <a:r>
              <a:rPr lang="en-US" altLang="en-US" i="1" dirty="0"/>
              <a:t>before</a:t>
            </a:r>
            <a:r>
              <a:rPr lang="en-US" altLang="en-US" dirty="0"/>
              <a:t> the printer is connected to the computer.</a:t>
            </a:r>
          </a:p>
          <a:p>
            <a:r>
              <a:rPr lang="en-US" altLang="en-US" dirty="0"/>
              <a:t>Connect the cable to the printer and computer or connect the network cable.</a:t>
            </a:r>
          </a:p>
          <a:p>
            <a:r>
              <a:rPr lang="en-US" altLang="en-US" dirty="0"/>
              <a:t>Attach power cord.</a:t>
            </a:r>
          </a:p>
        </p:txBody>
      </p:sp>
      <p:pic>
        <p:nvPicPr>
          <p:cNvPr id="2" name="Picture 1" descr="This figure shows a picture of a desk with a computer and a printer."/>
          <p:cNvPicPr>
            <a:picLocks noChangeAspect="1"/>
          </p:cNvPicPr>
          <p:nvPr/>
        </p:nvPicPr>
        <p:blipFill>
          <a:blip r:embed="rId4"/>
          <a:stretch>
            <a:fillRect/>
          </a:stretch>
        </p:blipFill>
        <p:spPr>
          <a:xfrm>
            <a:off x="5089341" y="848412"/>
            <a:ext cx="3663196" cy="2843360"/>
          </a:xfrm>
          <a:prstGeom prst="rect">
            <a:avLst/>
          </a:prstGeom>
        </p:spPr>
      </p:pic>
    </p:spTree>
    <p:custDataLst>
      <p:tags r:id="rId1"/>
    </p:custDataLst>
    <p:extLst>
      <p:ext uri="{BB962C8B-B14F-4D97-AF65-F5344CB8AC3E}">
        <p14:creationId xmlns:p14="http://schemas.microsoft.com/office/powerpoint/2010/main" val="861406491"/>
      </p:ext>
    </p:extLst>
  </p:cSld>
  <p:clrMapOvr>
    <a:masterClrMapping/>
  </p:clrMapOvr>
  <p:transition spd="slow">
    <p:wip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1600" dirty="0"/>
              <a:t>Installing and Updating a Printer</a:t>
            </a:r>
            <a:br>
              <a:rPr lang="en-US" altLang="en-US" dirty="0"/>
            </a:br>
            <a:r>
              <a:rPr lang="en-US" dirty="0"/>
              <a:t>Lab - Install a Printer</a:t>
            </a:r>
            <a:endParaRPr lang="en-US" altLang="en-US" dirty="0"/>
          </a:p>
        </p:txBody>
      </p:sp>
      <p:sp>
        <p:nvSpPr>
          <p:cNvPr id="3" name="Content Placeholder 2"/>
          <p:cNvSpPr>
            <a:spLocks noGrp="1"/>
          </p:cNvSpPr>
          <p:nvPr>
            <p:ph idx="1"/>
          </p:nvPr>
        </p:nvSpPr>
        <p:spPr>
          <a:xfrm>
            <a:off x="89357" y="994817"/>
            <a:ext cx="8116797" cy="1576933"/>
          </a:xfrm>
        </p:spPr>
        <p:txBody>
          <a:bodyPr/>
          <a:lstStyle/>
          <a:p>
            <a:pPr marL="0" indent="0">
              <a:buNone/>
            </a:pPr>
            <a:r>
              <a:rPr lang="en-US" dirty="0"/>
              <a:t>In this lab, you will install a printer. You will find, download, and update the driver and the software for the printer.</a:t>
            </a:r>
          </a:p>
        </p:txBody>
      </p:sp>
    </p:spTree>
    <p:custDataLst>
      <p:tags r:id="rId1"/>
    </p:custDataLst>
    <p:extLst>
      <p:ext uri="{BB962C8B-B14F-4D97-AF65-F5344CB8AC3E}">
        <p14:creationId xmlns:p14="http://schemas.microsoft.com/office/powerpoint/2010/main" val="1788747385"/>
      </p:ext>
    </p:extLst>
  </p:cSld>
  <p:clrMapOvr>
    <a:masterClrMapping/>
  </p:clrMapOvr>
  <p:transition spd="slow">
    <p:wip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1600" dirty="0"/>
              <a:t>Installing and Updating a Printer</a:t>
            </a:r>
            <a:br>
              <a:rPr lang="en-US" altLang="en-US" dirty="0"/>
            </a:br>
            <a:r>
              <a:rPr lang="en-US" dirty="0"/>
              <a:t>Test Printer Functions</a:t>
            </a:r>
            <a:endParaRPr lang="en-US" altLang="en-US" dirty="0"/>
          </a:p>
        </p:txBody>
      </p:sp>
      <p:sp>
        <p:nvSpPr>
          <p:cNvPr id="3" name="Content Placeholder 2"/>
          <p:cNvSpPr>
            <a:spLocks noGrp="1"/>
          </p:cNvSpPr>
          <p:nvPr>
            <p:ph idx="1"/>
          </p:nvPr>
        </p:nvSpPr>
        <p:spPr>
          <a:xfrm>
            <a:off x="144065" y="798944"/>
            <a:ext cx="2622581" cy="4155319"/>
          </a:xfrm>
        </p:spPr>
        <p:txBody>
          <a:bodyPr/>
          <a:lstStyle/>
          <a:p>
            <a:r>
              <a:rPr lang="en-US" dirty="0"/>
              <a:t>Test all functions including</a:t>
            </a:r>
          </a:p>
          <a:p>
            <a:pPr lvl="1"/>
            <a:r>
              <a:rPr lang="en-US" dirty="0"/>
              <a:t>Double-sided documents</a:t>
            </a:r>
          </a:p>
          <a:p>
            <a:pPr lvl="1"/>
            <a:r>
              <a:rPr lang="en-US" dirty="0"/>
              <a:t>Different paper trays</a:t>
            </a:r>
          </a:p>
          <a:p>
            <a:pPr lvl="1"/>
            <a:r>
              <a:rPr lang="en-US" dirty="0"/>
              <a:t>Grayscale and color</a:t>
            </a:r>
          </a:p>
          <a:p>
            <a:pPr lvl="1"/>
            <a:r>
              <a:rPr lang="en-US" dirty="0"/>
              <a:t>Draft mode</a:t>
            </a:r>
          </a:p>
          <a:p>
            <a:pPr lvl="1"/>
            <a:r>
              <a:rPr lang="en-US" dirty="0"/>
              <a:t>Collation</a:t>
            </a:r>
          </a:p>
        </p:txBody>
      </p:sp>
      <p:pic>
        <p:nvPicPr>
          <p:cNvPr id="2" name="Picture 1" descr="This figure shows a picture of the Windows printing Layout window for setting orientation and page order and a picture of the Windows advanced print options window."/>
          <p:cNvPicPr>
            <a:picLocks noChangeAspect="1"/>
          </p:cNvPicPr>
          <p:nvPr/>
        </p:nvPicPr>
        <p:blipFill>
          <a:blip r:embed="rId4"/>
          <a:stretch>
            <a:fillRect/>
          </a:stretch>
        </p:blipFill>
        <p:spPr>
          <a:xfrm>
            <a:off x="2875175" y="1218214"/>
            <a:ext cx="5904518" cy="2853380"/>
          </a:xfrm>
          <a:prstGeom prst="rect">
            <a:avLst/>
          </a:prstGeom>
        </p:spPr>
      </p:pic>
    </p:spTree>
    <p:custDataLst>
      <p:tags r:id="rId1"/>
    </p:custDataLst>
    <p:extLst>
      <p:ext uri="{BB962C8B-B14F-4D97-AF65-F5344CB8AC3E}">
        <p14:creationId xmlns:p14="http://schemas.microsoft.com/office/powerpoint/2010/main" val="1296139388"/>
      </p:ext>
    </p:extLst>
  </p:cSld>
  <p:clrMapOvr>
    <a:masterClrMapping/>
  </p:clrMapOvr>
  <p:transition spd="slow">
    <p:wip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sz="1600" dirty="0"/>
              <a:t>Configuring Options and Default Settings</a:t>
            </a:r>
            <a:br>
              <a:rPr lang="en-US" altLang="en-US" dirty="0"/>
            </a:br>
            <a:r>
              <a:rPr lang="en-US" altLang="en-US" dirty="0"/>
              <a:t>Common Configuration Settings</a:t>
            </a:r>
          </a:p>
        </p:txBody>
      </p:sp>
      <p:pic>
        <p:nvPicPr>
          <p:cNvPr id="5" name="Picture 4" descr="This image is of a table with configuration options: Option 1 is paper type which can be standard, draft, gloss, or photo. Option 2 is print quality which can be draft, normal, or photo. Option 3 is color printing in which can be multiple colors can be used. Option 4 is Black-and-white printing in which only black ink is used. Option 5 is grayscale printing in which images printed using only black ink in different proportions produce shades of grey. Option 6 is paper size which can be standard paper sizes, envelopes, and business cards. Option 7 is paper orientation which can be landscape or portrait. Option 8 is print layout which can be normal, banner, booklet, or poster. Option 9 is duplex which sets two-sided printing. Option 10 is collate which prints sets of documents with multiple pages in arranged order."/>
          <p:cNvPicPr>
            <a:picLocks noChangeAspect="1"/>
          </p:cNvPicPr>
          <p:nvPr/>
        </p:nvPicPr>
        <p:blipFill>
          <a:blip r:embed="rId4"/>
          <a:stretch>
            <a:fillRect/>
          </a:stretch>
        </p:blipFill>
        <p:spPr>
          <a:xfrm>
            <a:off x="405353" y="860122"/>
            <a:ext cx="5096464" cy="2102839"/>
          </a:xfrm>
          <a:prstGeom prst="rect">
            <a:avLst/>
          </a:prstGeom>
        </p:spPr>
      </p:pic>
      <p:pic>
        <p:nvPicPr>
          <p:cNvPr id="6" name="Picture 5" descr="This is an image of a table shows four media control options. These are: input paper tray selection, output path selection, media size and orientation, and paper weight selection."/>
          <p:cNvPicPr>
            <a:picLocks noChangeAspect="1"/>
          </p:cNvPicPr>
          <p:nvPr/>
        </p:nvPicPr>
        <p:blipFill>
          <a:blip r:embed="rId5"/>
          <a:stretch>
            <a:fillRect/>
          </a:stretch>
        </p:blipFill>
        <p:spPr>
          <a:xfrm>
            <a:off x="5805339" y="2296556"/>
            <a:ext cx="2133600" cy="1266825"/>
          </a:xfrm>
          <a:prstGeom prst="rect">
            <a:avLst/>
          </a:prstGeom>
        </p:spPr>
      </p:pic>
      <p:pic>
        <p:nvPicPr>
          <p:cNvPr id="7" name="Picture 6" descr="This is an image of a table with 2 printer output options."/>
          <p:cNvPicPr>
            <a:picLocks noChangeAspect="1"/>
          </p:cNvPicPr>
          <p:nvPr/>
        </p:nvPicPr>
        <p:blipFill>
          <a:blip r:embed="rId6"/>
          <a:stretch>
            <a:fillRect/>
          </a:stretch>
        </p:blipFill>
        <p:spPr>
          <a:xfrm>
            <a:off x="1804593" y="3387954"/>
            <a:ext cx="1952625" cy="762000"/>
          </a:xfrm>
          <a:prstGeom prst="rect">
            <a:avLst/>
          </a:prstGeom>
        </p:spPr>
      </p:pic>
    </p:spTree>
    <p:custDataLst>
      <p:tags r:id="rId1"/>
    </p:custDataLst>
    <p:extLst>
      <p:ext uri="{BB962C8B-B14F-4D97-AF65-F5344CB8AC3E}">
        <p14:creationId xmlns:p14="http://schemas.microsoft.com/office/powerpoint/2010/main" val="2897703577"/>
      </p:ext>
    </p:extLst>
  </p:cSld>
  <p:clrMapOvr>
    <a:masterClrMapping/>
  </p:clrMapOvr>
  <p:transition spd="slow">
    <p:wip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sz="1600" dirty="0"/>
              <a:t>Optimizing Printer Performance</a:t>
            </a:r>
            <a:br>
              <a:rPr lang="en-US" altLang="en-US" dirty="0"/>
            </a:br>
            <a:r>
              <a:rPr lang="en-US" altLang="en-US" dirty="0"/>
              <a:t>Software Optimization</a:t>
            </a:r>
          </a:p>
        </p:txBody>
      </p:sp>
      <p:sp>
        <p:nvSpPr>
          <p:cNvPr id="8" name="Content Placeholder 2"/>
          <p:cNvSpPr>
            <a:spLocks noGrp="1"/>
          </p:cNvSpPr>
          <p:nvPr>
            <p:ph idx="1"/>
          </p:nvPr>
        </p:nvSpPr>
        <p:spPr>
          <a:xfrm>
            <a:off x="5309955" y="1185445"/>
            <a:ext cx="3381560" cy="3226300"/>
          </a:xfrm>
        </p:spPr>
        <p:txBody>
          <a:bodyPr/>
          <a:lstStyle/>
          <a:p>
            <a:r>
              <a:rPr lang="en-US" dirty="0"/>
              <a:t>Use the print driver software to</a:t>
            </a:r>
          </a:p>
          <a:p>
            <a:pPr lvl="1"/>
            <a:r>
              <a:rPr lang="en-US" dirty="0"/>
              <a:t>Configure print spool settings</a:t>
            </a:r>
          </a:p>
          <a:p>
            <a:pPr lvl="1"/>
            <a:r>
              <a:rPr lang="en-US" dirty="0"/>
              <a:t>Calibrate the printer (color)</a:t>
            </a:r>
          </a:p>
          <a:p>
            <a:pPr lvl="1"/>
            <a:r>
              <a:rPr lang="en-US" dirty="0"/>
              <a:t>Set paper orientation</a:t>
            </a:r>
          </a:p>
        </p:txBody>
      </p:sp>
      <p:pic>
        <p:nvPicPr>
          <p:cNvPr id="2" name="Picture 1" descr="This figure shows a picture of the print Layout window in Microsoft Windows. In this window landscape and portrait orientation can be chosen."/>
          <p:cNvPicPr>
            <a:picLocks noChangeAspect="1"/>
          </p:cNvPicPr>
          <p:nvPr/>
        </p:nvPicPr>
        <p:blipFill>
          <a:blip r:embed="rId4"/>
          <a:stretch>
            <a:fillRect/>
          </a:stretch>
        </p:blipFill>
        <p:spPr>
          <a:xfrm>
            <a:off x="603316" y="944300"/>
            <a:ext cx="4294742" cy="3541533"/>
          </a:xfrm>
          <a:prstGeom prst="rect">
            <a:avLst/>
          </a:prstGeom>
        </p:spPr>
      </p:pic>
    </p:spTree>
    <p:custDataLst>
      <p:tags r:id="rId1"/>
    </p:custDataLst>
    <p:extLst>
      <p:ext uri="{BB962C8B-B14F-4D97-AF65-F5344CB8AC3E}">
        <p14:creationId xmlns:p14="http://schemas.microsoft.com/office/powerpoint/2010/main" val="996489008"/>
      </p:ext>
    </p:extLst>
  </p:cSld>
  <p:clrMapOvr>
    <a:masterClrMapping/>
  </p:clrMapOvr>
  <p:transition spd="slow">
    <p:wip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sz="1600" dirty="0"/>
              <a:t>Optimizing Printer Performance</a:t>
            </a:r>
            <a:br>
              <a:rPr lang="en-US" altLang="en-US" dirty="0"/>
            </a:br>
            <a:r>
              <a:rPr lang="en-US" dirty="0"/>
              <a:t>Hardware Optimization</a:t>
            </a:r>
            <a:endParaRPr lang="en-US" altLang="en-US" dirty="0"/>
          </a:p>
        </p:txBody>
      </p:sp>
      <p:sp>
        <p:nvSpPr>
          <p:cNvPr id="8" name="Content Placeholder 2"/>
          <p:cNvSpPr>
            <a:spLocks noGrp="1"/>
          </p:cNvSpPr>
          <p:nvPr>
            <p:ph idx="1"/>
          </p:nvPr>
        </p:nvSpPr>
        <p:spPr>
          <a:xfrm>
            <a:off x="6103021" y="1185445"/>
            <a:ext cx="2588494" cy="3226300"/>
          </a:xfrm>
        </p:spPr>
        <p:txBody>
          <a:bodyPr/>
          <a:lstStyle/>
          <a:p>
            <a:r>
              <a:rPr lang="en-US" dirty="0"/>
              <a:t>Firmware</a:t>
            </a:r>
          </a:p>
          <a:p>
            <a:r>
              <a:rPr lang="en-US" dirty="0"/>
              <a:t>Printer memory</a:t>
            </a:r>
          </a:p>
        </p:txBody>
      </p:sp>
      <p:pic>
        <p:nvPicPr>
          <p:cNvPr id="3" name="Picture 2" descr="This figure shows a picture of printer memory."/>
          <p:cNvPicPr>
            <a:picLocks noChangeAspect="1"/>
          </p:cNvPicPr>
          <p:nvPr/>
        </p:nvPicPr>
        <p:blipFill>
          <a:blip r:embed="rId4"/>
          <a:stretch>
            <a:fillRect/>
          </a:stretch>
        </p:blipFill>
        <p:spPr>
          <a:xfrm>
            <a:off x="593889" y="1092443"/>
            <a:ext cx="5509132" cy="3249728"/>
          </a:xfrm>
          <a:prstGeom prst="rect">
            <a:avLst/>
          </a:prstGeom>
        </p:spPr>
      </p:pic>
    </p:spTree>
    <p:custDataLst>
      <p:tags r:id="rId1"/>
    </p:custDataLst>
    <p:extLst>
      <p:ext uri="{BB962C8B-B14F-4D97-AF65-F5344CB8AC3E}">
        <p14:creationId xmlns:p14="http://schemas.microsoft.com/office/powerpoint/2010/main" val="1461929001"/>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170" name="Rectangle 33"/>
          <p:cNvSpPr>
            <a:spLocks noGrp="1" noChangeArrowheads="1"/>
          </p:cNvSpPr>
          <p:nvPr>
            <p:ph type="title"/>
          </p:nvPr>
        </p:nvSpPr>
        <p:spPr/>
        <p:txBody>
          <a:bodyPr/>
          <a:lstStyle/>
          <a:p>
            <a:pPr eaLnBrk="1" hangingPunct="1"/>
            <a:r>
              <a:rPr lang="en-US" dirty="0"/>
              <a:t>Check Your Understanding and What Do You Already Know? </a:t>
            </a:r>
          </a:p>
        </p:txBody>
      </p:sp>
      <p:sp>
        <p:nvSpPr>
          <p:cNvPr id="7171" name="Rectangle 34"/>
          <p:cNvSpPr>
            <a:spLocks noGrp="1" noChangeArrowheads="1"/>
          </p:cNvSpPr>
          <p:nvPr>
            <p:ph idx="1"/>
          </p:nvPr>
        </p:nvSpPr>
        <p:spPr>
          <a:xfrm>
            <a:off x="145357" y="1103744"/>
            <a:ext cx="8853286" cy="3418829"/>
          </a:xfrm>
        </p:spPr>
        <p:txBody>
          <a:bodyPr/>
          <a:lstStyle/>
          <a:p>
            <a:pPr eaLnBrk="1" hangingPunct="1">
              <a:spcBef>
                <a:spcPct val="30000"/>
              </a:spcBef>
            </a:pPr>
            <a:r>
              <a:rPr lang="en-US" dirty="0"/>
              <a:t>Check Your Understanding activities used to be called Interactive Activities. They simply have a new name. They are designed to let students quickly determine if they understand the content and can proceed, or if they need to review. </a:t>
            </a:r>
          </a:p>
          <a:p>
            <a:pPr eaLnBrk="1" hangingPunct="1">
              <a:spcBef>
                <a:spcPct val="30000"/>
              </a:spcBef>
            </a:pPr>
            <a:r>
              <a:rPr lang="en-US" dirty="0"/>
              <a:t>Check Your Understanding activities </a:t>
            </a:r>
            <a:r>
              <a:rPr lang="en-US" b="1" i="1" dirty="0"/>
              <a:t>do not </a:t>
            </a:r>
            <a:r>
              <a:rPr lang="en-US" dirty="0"/>
              <a:t>affect student grades.</a:t>
            </a:r>
          </a:p>
          <a:p>
            <a:pPr eaLnBrk="1" hangingPunct="1">
              <a:spcBef>
                <a:spcPct val="30000"/>
              </a:spcBef>
            </a:pPr>
            <a:r>
              <a:rPr lang="en-US" dirty="0"/>
              <a:t>Activities listed as What Do You Already Know? are a type of activity in which we ask the student to simply take a guess! It is not meant to evaluate their knowledge. It is only meant to give them a head start in thinking about different topics before they are presented in the course. Students receive addition content in the form of feedback for </a:t>
            </a:r>
            <a:r>
              <a:rPr lang="en-US" b="1" i="1" dirty="0"/>
              <a:t>any</a:t>
            </a:r>
            <a:r>
              <a:rPr lang="en-US" dirty="0"/>
              <a:t> answers they select. </a:t>
            </a:r>
          </a:p>
          <a:p>
            <a:pPr eaLnBrk="1" hangingPunct="1">
              <a:spcBef>
                <a:spcPct val="30000"/>
              </a:spcBef>
            </a:pPr>
            <a:r>
              <a:rPr lang="en-US" dirty="0"/>
              <a:t>What Do You Already Know? activities </a:t>
            </a:r>
            <a:r>
              <a:rPr lang="en-US" b="1" i="1" dirty="0"/>
              <a:t>do not directly </a:t>
            </a:r>
            <a:r>
              <a:rPr lang="en-US" dirty="0"/>
              <a:t>affect student grades; however, the feedback may contain content which appears later in quizzes and exams, so it is important that students complete the What Do You Already Know? activities. </a:t>
            </a:r>
          </a:p>
          <a:p>
            <a:pPr eaLnBrk="1" hangingPunct="1">
              <a:spcBef>
                <a:spcPct val="30000"/>
              </a:spcBef>
            </a:pPr>
            <a:endParaRPr lang="en-US" dirty="0"/>
          </a:p>
        </p:txBody>
      </p:sp>
    </p:spTree>
    <p:custDataLst>
      <p:tags r:id="rId1"/>
    </p:custDataLst>
    <p:extLst>
      <p:ext uri="{BB962C8B-B14F-4D97-AF65-F5344CB8AC3E}">
        <p14:creationId xmlns:p14="http://schemas.microsoft.com/office/powerpoint/2010/main" val="4065046057"/>
      </p:ext>
    </p:extLst>
  </p:cSld>
  <p:clrMapOvr>
    <a:masterClrMapping/>
  </p:clrMapOvr>
  <p:transition spd="slow">
    <p:wip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915409"/>
            <a:ext cx="7598042" cy="1802391"/>
          </a:xfrm>
        </p:spPr>
        <p:txBody>
          <a:bodyPr/>
          <a:lstStyle/>
          <a:p>
            <a:r>
              <a:rPr lang="en-US" sz="4000" dirty="0">
                <a:solidFill>
                  <a:schemeClr val="accent5">
                    <a:lumMod val="40000"/>
                    <a:lumOff val="60000"/>
                  </a:schemeClr>
                </a:solidFill>
              </a:rPr>
              <a:t>8.4 Sharing Printers</a:t>
            </a:r>
          </a:p>
        </p:txBody>
      </p:sp>
    </p:spTree>
    <p:custDataLst>
      <p:tags r:id="rId1"/>
    </p:custDataLst>
    <p:extLst>
      <p:ext uri="{BB962C8B-B14F-4D97-AF65-F5344CB8AC3E}">
        <p14:creationId xmlns:p14="http://schemas.microsoft.com/office/powerpoint/2010/main" val="1437052390"/>
      </p:ext>
    </p:extLst>
  </p:cSld>
  <p:clrMapOvr>
    <a:masterClrMapping/>
  </p:clrMapOvr>
  <p:transition spd="slow">
    <p:wip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1600" dirty="0"/>
              <a:t>Operating System Settings for Sharing Printers</a:t>
            </a:r>
            <a:br>
              <a:rPr lang="en-US" altLang="en-US" dirty="0"/>
            </a:br>
            <a:r>
              <a:rPr lang="en-US" dirty="0"/>
              <a:t>Configuring Printer Sharing</a:t>
            </a:r>
            <a:endParaRPr lang="en-US" altLang="en-US" dirty="0"/>
          </a:p>
        </p:txBody>
      </p:sp>
      <p:sp>
        <p:nvSpPr>
          <p:cNvPr id="8" name="Content Placeholder 2"/>
          <p:cNvSpPr>
            <a:spLocks noGrp="1"/>
          </p:cNvSpPr>
          <p:nvPr>
            <p:ph idx="1"/>
          </p:nvPr>
        </p:nvSpPr>
        <p:spPr>
          <a:xfrm>
            <a:off x="181773" y="1015763"/>
            <a:ext cx="3247227" cy="1322085"/>
          </a:xfrm>
        </p:spPr>
        <p:txBody>
          <a:bodyPr/>
          <a:lstStyle/>
          <a:p>
            <a:r>
              <a:rPr lang="en-US" dirty="0"/>
              <a:t>Those who connect to the shared printer must have the correct print driver.</a:t>
            </a:r>
          </a:p>
          <a:p>
            <a:pPr lvl="1"/>
            <a:r>
              <a:rPr lang="en-US" dirty="0"/>
              <a:t>Windows can do this automatically</a:t>
            </a:r>
          </a:p>
        </p:txBody>
      </p:sp>
      <p:pic>
        <p:nvPicPr>
          <p:cNvPr id="2" name="Picture 1" descr="This is a picture of the Windows Advanced sharing settings."/>
          <p:cNvPicPr>
            <a:picLocks noChangeAspect="1"/>
          </p:cNvPicPr>
          <p:nvPr/>
        </p:nvPicPr>
        <p:blipFill rotWithShape="1">
          <a:blip r:embed="rId4"/>
          <a:srcRect t="6862" b="52327"/>
          <a:stretch/>
        </p:blipFill>
        <p:spPr>
          <a:xfrm>
            <a:off x="3742441" y="1008669"/>
            <a:ext cx="5159897" cy="1046375"/>
          </a:xfrm>
          <a:prstGeom prst="rect">
            <a:avLst/>
          </a:prstGeom>
        </p:spPr>
      </p:pic>
      <p:pic>
        <p:nvPicPr>
          <p:cNvPr id="4" name="Picture 3" descr="This is a picture of the Windows Network and Sharing Center. "/>
          <p:cNvPicPr>
            <a:picLocks noChangeAspect="1"/>
          </p:cNvPicPr>
          <p:nvPr/>
        </p:nvPicPr>
        <p:blipFill rotWithShape="1">
          <a:blip r:embed="rId5"/>
          <a:srcRect t="6373"/>
          <a:stretch/>
        </p:blipFill>
        <p:spPr>
          <a:xfrm>
            <a:off x="2698864" y="2337848"/>
            <a:ext cx="3746271" cy="1920023"/>
          </a:xfrm>
          <a:prstGeom prst="rect">
            <a:avLst/>
          </a:prstGeom>
        </p:spPr>
      </p:pic>
    </p:spTree>
    <p:custDataLst>
      <p:tags r:id="rId1"/>
    </p:custDataLst>
    <p:extLst>
      <p:ext uri="{BB962C8B-B14F-4D97-AF65-F5344CB8AC3E}">
        <p14:creationId xmlns:p14="http://schemas.microsoft.com/office/powerpoint/2010/main" val="3714332076"/>
      </p:ext>
    </p:extLst>
  </p:cSld>
  <p:clrMapOvr>
    <a:masterClrMapping/>
  </p:clrMapOvr>
  <p:transition spd="slow">
    <p:wip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sz="1600" dirty="0"/>
              <a:t>Operating System Settings for Sharing Printers</a:t>
            </a:r>
            <a:br>
              <a:rPr lang="en-US" altLang="en-US" sz="1600" dirty="0"/>
            </a:br>
            <a:r>
              <a:rPr lang="en-US" altLang="en-US" dirty="0"/>
              <a:t>Wireless Printer Connections</a:t>
            </a:r>
          </a:p>
        </p:txBody>
      </p:sp>
      <p:sp>
        <p:nvSpPr>
          <p:cNvPr id="8" name="Content Placeholder 2"/>
          <p:cNvSpPr>
            <a:spLocks noGrp="1"/>
          </p:cNvSpPr>
          <p:nvPr>
            <p:ph idx="1"/>
          </p:nvPr>
        </p:nvSpPr>
        <p:spPr>
          <a:xfrm>
            <a:off x="5762440" y="1081750"/>
            <a:ext cx="3381560" cy="3226300"/>
          </a:xfrm>
        </p:spPr>
        <p:txBody>
          <a:bodyPr/>
          <a:lstStyle/>
          <a:p>
            <a:r>
              <a:rPr lang="en-US" dirty="0"/>
              <a:t>Bluetooth </a:t>
            </a:r>
          </a:p>
          <a:p>
            <a:pPr lvl="1"/>
            <a:r>
              <a:rPr lang="en-US" dirty="0"/>
              <a:t>Pairing between computer and printer</a:t>
            </a:r>
          </a:p>
          <a:p>
            <a:r>
              <a:rPr lang="en-US" dirty="0"/>
              <a:t>Wi-Fi</a:t>
            </a:r>
          </a:p>
        </p:txBody>
      </p:sp>
      <p:pic>
        <p:nvPicPr>
          <p:cNvPr id="3" name="Picture 2" descr="This figure shows a picture of a wireless printer and tablet."/>
          <p:cNvPicPr>
            <a:picLocks noChangeAspect="1"/>
          </p:cNvPicPr>
          <p:nvPr/>
        </p:nvPicPr>
        <p:blipFill>
          <a:blip r:embed="rId4"/>
          <a:stretch>
            <a:fillRect/>
          </a:stretch>
        </p:blipFill>
        <p:spPr>
          <a:xfrm>
            <a:off x="999241" y="1246120"/>
            <a:ext cx="3714554" cy="2874963"/>
          </a:xfrm>
          <a:prstGeom prst="rect">
            <a:avLst/>
          </a:prstGeom>
        </p:spPr>
      </p:pic>
    </p:spTree>
    <p:custDataLst>
      <p:tags r:id="rId1"/>
    </p:custDataLst>
    <p:extLst>
      <p:ext uri="{BB962C8B-B14F-4D97-AF65-F5344CB8AC3E}">
        <p14:creationId xmlns:p14="http://schemas.microsoft.com/office/powerpoint/2010/main" val="4186089920"/>
      </p:ext>
    </p:extLst>
  </p:cSld>
  <p:clrMapOvr>
    <a:masterClrMapping/>
  </p:clrMapOvr>
  <p:transition spd="slow">
    <p:wip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sz="1600" dirty="0"/>
              <a:t>Operating System Settings for Sharing Printers</a:t>
            </a:r>
            <a:br>
              <a:rPr lang="en-US" altLang="en-US" sz="1600" dirty="0"/>
            </a:br>
            <a:r>
              <a:rPr lang="en-US" dirty="0"/>
              <a:t>Lab – Share a Printer in Windows</a:t>
            </a:r>
            <a:endParaRPr lang="en-US" altLang="en-US" dirty="0"/>
          </a:p>
        </p:txBody>
      </p:sp>
      <p:sp>
        <p:nvSpPr>
          <p:cNvPr id="2" name="Content Placeholder 1"/>
          <p:cNvSpPr>
            <a:spLocks noGrp="1"/>
          </p:cNvSpPr>
          <p:nvPr>
            <p:ph idx="1"/>
          </p:nvPr>
        </p:nvSpPr>
        <p:spPr/>
        <p:txBody>
          <a:bodyPr/>
          <a:lstStyle/>
          <a:p>
            <a:pPr marL="0" indent="0">
              <a:buNone/>
            </a:pPr>
            <a:endParaRPr lang="en-US" dirty="0"/>
          </a:p>
          <a:p>
            <a:pPr marL="0" indent="0">
              <a:buNone/>
            </a:pPr>
            <a:r>
              <a:rPr lang="en-US" dirty="0"/>
              <a:t>In this lab, you will share a printer, configure the printer on a networked computer, and print a test page from the remote computer.</a:t>
            </a:r>
          </a:p>
        </p:txBody>
      </p:sp>
    </p:spTree>
    <p:custDataLst>
      <p:tags r:id="rId1"/>
    </p:custDataLst>
    <p:extLst>
      <p:ext uri="{BB962C8B-B14F-4D97-AF65-F5344CB8AC3E}">
        <p14:creationId xmlns:p14="http://schemas.microsoft.com/office/powerpoint/2010/main" val="3122525667"/>
      </p:ext>
    </p:extLst>
  </p:cSld>
  <p:clrMapOvr>
    <a:masterClrMapping/>
  </p:clrMapOvr>
  <p:transition spd="slow">
    <p:wip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1600" dirty="0"/>
              <a:t>Print Servers</a:t>
            </a:r>
            <a:br>
              <a:rPr lang="en-US" altLang="en-US" sz="1600" dirty="0"/>
            </a:br>
            <a:r>
              <a:rPr lang="en-US" altLang="en-US" dirty="0"/>
              <a:t>Purposes of Print Servers</a:t>
            </a:r>
          </a:p>
        </p:txBody>
      </p:sp>
      <p:sp>
        <p:nvSpPr>
          <p:cNvPr id="2" name="Content Placeholder 1"/>
          <p:cNvSpPr>
            <a:spLocks noGrp="1"/>
          </p:cNvSpPr>
          <p:nvPr>
            <p:ph idx="1"/>
          </p:nvPr>
        </p:nvSpPr>
        <p:spPr>
          <a:xfrm>
            <a:off x="144065" y="798944"/>
            <a:ext cx="3626657" cy="4155319"/>
          </a:xfrm>
        </p:spPr>
        <p:txBody>
          <a:bodyPr/>
          <a:lstStyle/>
          <a:p>
            <a:r>
              <a:rPr lang="en-US" dirty="0"/>
              <a:t>Provide client access to print resources</a:t>
            </a:r>
          </a:p>
          <a:p>
            <a:r>
              <a:rPr lang="en-US" dirty="0"/>
              <a:t>Administrate print jobs by storing them in a queue</a:t>
            </a:r>
          </a:p>
          <a:p>
            <a:r>
              <a:rPr lang="en-US" dirty="0"/>
              <a:t>Provide user feedback</a:t>
            </a:r>
          </a:p>
        </p:txBody>
      </p:sp>
      <p:pic>
        <p:nvPicPr>
          <p:cNvPr id="3" name="Picture 2" descr="This figure shows a picture of many different devices to include a printer, camera, smartphone, laptop, and tablet."/>
          <p:cNvPicPr>
            <a:picLocks noChangeAspect="1"/>
          </p:cNvPicPr>
          <p:nvPr/>
        </p:nvPicPr>
        <p:blipFill>
          <a:blip r:embed="rId4"/>
          <a:stretch>
            <a:fillRect/>
          </a:stretch>
        </p:blipFill>
        <p:spPr>
          <a:xfrm>
            <a:off x="3770722" y="869038"/>
            <a:ext cx="4906404" cy="3286420"/>
          </a:xfrm>
          <a:prstGeom prst="rect">
            <a:avLst/>
          </a:prstGeom>
        </p:spPr>
      </p:pic>
    </p:spTree>
    <p:custDataLst>
      <p:tags r:id="rId1"/>
    </p:custDataLst>
    <p:extLst>
      <p:ext uri="{BB962C8B-B14F-4D97-AF65-F5344CB8AC3E}">
        <p14:creationId xmlns:p14="http://schemas.microsoft.com/office/powerpoint/2010/main" val="1904314277"/>
      </p:ext>
    </p:extLst>
  </p:cSld>
  <p:clrMapOvr>
    <a:masterClrMapping/>
  </p:clrMapOvr>
  <p:transition spd="slow">
    <p:wip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1600" dirty="0"/>
              <a:t>Print Servers</a:t>
            </a:r>
            <a:br>
              <a:rPr lang="en-US" altLang="en-US" sz="1600" dirty="0"/>
            </a:br>
            <a:r>
              <a:rPr lang="en-US" altLang="en-US" dirty="0"/>
              <a:t>Software Print Servers</a:t>
            </a:r>
          </a:p>
        </p:txBody>
      </p:sp>
      <p:sp>
        <p:nvSpPr>
          <p:cNvPr id="2" name="Content Placeholder 1"/>
          <p:cNvSpPr>
            <a:spLocks noGrp="1"/>
          </p:cNvSpPr>
          <p:nvPr>
            <p:ph idx="1"/>
          </p:nvPr>
        </p:nvSpPr>
        <p:spPr>
          <a:xfrm>
            <a:off x="144065" y="798944"/>
            <a:ext cx="3626657" cy="4155319"/>
          </a:xfrm>
        </p:spPr>
        <p:txBody>
          <a:bodyPr/>
          <a:lstStyle/>
          <a:p>
            <a:r>
              <a:rPr lang="en-US" dirty="0"/>
              <a:t>Use print server software.</a:t>
            </a:r>
          </a:p>
          <a:p>
            <a:r>
              <a:rPr lang="en-US" dirty="0"/>
              <a:t>Disadvantages</a:t>
            </a:r>
          </a:p>
          <a:p>
            <a:pPr lvl="1"/>
            <a:r>
              <a:rPr lang="en-US" dirty="0"/>
              <a:t>Sharing a printer might cause slow downs. </a:t>
            </a:r>
          </a:p>
          <a:p>
            <a:pPr lvl="1"/>
            <a:r>
              <a:rPr lang="en-US" dirty="0"/>
              <a:t>If the computer sharing the printer is down, the printer is unavailable to others.</a:t>
            </a:r>
          </a:p>
        </p:txBody>
      </p:sp>
      <p:pic>
        <p:nvPicPr>
          <p:cNvPr id="4" name="Picture 3" descr="This figure shows a picture of the Bonjour Printer Wizard in Mac OS."/>
          <p:cNvPicPr>
            <a:picLocks noChangeAspect="1"/>
          </p:cNvPicPr>
          <p:nvPr/>
        </p:nvPicPr>
        <p:blipFill>
          <a:blip r:embed="rId4"/>
          <a:stretch>
            <a:fillRect/>
          </a:stretch>
        </p:blipFill>
        <p:spPr>
          <a:xfrm>
            <a:off x="3914786" y="947595"/>
            <a:ext cx="4188780" cy="3272913"/>
          </a:xfrm>
          <a:prstGeom prst="rect">
            <a:avLst/>
          </a:prstGeom>
        </p:spPr>
      </p:pic>
    </p:spTree>
    <p:custDataLst>
      <p:tags r:id="rId1"/>
    </p:custDataLst>
    <p:extLst>
      <p:ext uri="{BB962C8B-B14F-4D97-AF65-F5344CB8AC3E}">
        <p14:creationId xmlns:p14="http://schemas.microsoft.com/office/powerpoint/2010/main" val="4207708033"/>
      </p:ext>
    </p:extLst>
  </p:cSld>
  <p:clrMapOvr>
    <a:masterClrMapping/>
  </p:clrMapOvr>
  <p:transition spd="slow">
    <p:wip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1600" dirty="0"/>
              <a:t>Print Servers</a:t>
            </a:r>
            <a:br>
              <a:rPr lang="en-US" altLang="en-US" sz="1600" dirty="0"/>
            </a:br>
            <a:r>
              <a:rPr lang="en-US" altLang="en-US" dirty="0"/>
              <a:t>Hardware Print Servers</a:t>
            </a:r>
          </a:p>
        </p:txBody>
      </p:sp>
      <p:pic>
        <p:nvPicPr>
          <p:cNvPr id="5" name="Picture 4" descr="This figure shows a network of both wired and wireless devices to include an access point, laptop, iPad, Windows PC, print server and a printer."/>
          <p:cNvPicPr>
            <a:picLocks noChangeAspect="1"/>
          </p:cNvPicPr>
          <p:nvPr/>
        </p:nvPicPr>
        <p:blipFill>
          <a:blip r:embed="rId4"/>
          <a:stretch>
            <a:fillRect/>
          </a:stretch>
        </p:blipFill>
        <p:spPr>
          <a:xfrm>
            <a:off x="1611984" y="870294"/>
            <a:ext cx="5980570" cy="3637584"/>
          </a:xfrm>
          <a:prstGeom prst="rect">
            <a:avLst/>
          </a:prstGeom>
        </p:spPr>
      </p:pic>
    </p:spTree>
    <p:custDataLst>
      <p:tags r:id="rId1"/>
    </p:custDataLst>
    <p:extLst>
      <p:ext uri="{BB962C8B-B14F-4D97-AF65-F5344CB8AC3E}">
        <p14:creationId xmlns:p14="http://schemas.microsoft.com/office/powerpoint/2010/main" val="1504757659"/>
      </p:ext>
    </p:extLst>
  </p:cSld>
  <p:clrMapOvr>
    <a:masterClrMapping/>
  </p:clrMapOvr>
  <p:transition spd="slow">
    <p:wip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1600" dirty="0"/>
              <a:t>Print Servers</a:t>
            </a:r>
            <a:br>
              <a:rPr lang="en-US" altLang="en-US" sz="1600" dirty="0"/>
            </a:br>
            <a:r>
              <a:rPr lang="en-US" altLang="en-US" dirty="0"/>
              <a:t>Dedicated Print Servers</a:t>
            </a:r>
          </a:p>
        </p:txBody>
      </p:sp>
      <p:sp>
        <p:nvSpPr>
          <p:cNvPr id="4" name="Content Placeholder 1"/>
          <p:cNvSpPr>
            <a:spLocks noGrp="1"/>
          </p:cNvSpPr>
          <p:nvPr>
            <p:ph idx="1"/>
          </p:nvPr>
        </p:nvSpPr>
        <p:spPr>
          <a:xfrm>
            <a:off x="5875564" y="1044741"/>
            <a:ext cx="3089327" cy="2556297"/>
          </a:xfrm>
        </p:spPr>
        <p:txBody>
          <a:bodyPr/>
          <a:lstStyle/>
          <a:p>
            <a:r>
              <a:rPr lang="en-US" dirty="0"/>
              <a:t>Powerful processor</a:t>
            </a:r>
          </a:p>
          <a:p>
            <a:r>
              <a:rPr lang="en-US" dirty="0"/>
              <a:t>Adequate storage space for queued documents</a:t>
            </a:r>
          </a:p>
          <a:p>
            <a:r>
              <a:rPr lang="en-US" dirty="0"/>
              <a:t>Adequate memory</a:t>
            </a:r>
          </a:p>
        </p:txBody>
      </p:sp>
      <p:pic>
        <p:nvPicPr>
          <p:cNvPr id="2" name="Picture 1" descr="This figure shows a wired network with an attached print server."/>
          <p:cNvPicPr>
            <a:picLocks noChangeAspect="1"/>
          </p:cNvPicPr>
          <p:nvPr/>
        </p:nvPicPr>
        <p:blipFill>
          <a:blip r:embed="rId4"/>
          <a:stretch>
            <a:fillRect/>
          </a:stretch>
        </p:blipFill>
        <p:spPr>
          <a:xfrm>
            <a:off x="252470" y="1027521"/>
            <a:ext cx="5361339" cy="3045741"/>
          </a:xfrm>
          <a:prstGeom prst="rect">
            <a:avLst/>
          </a:prstGeom>
        </p:spPr>
      </p:pic>
    </p:spTree>
    <p:custDataLst>
      <p:tags r:id="rId1"/>
    </p:custDataLst>
    <p:extLst>
      <p:ext uri="{BB962C8B-B14F-4D97-AF65-F5344CB8AC3E}">
        <p14:creationId xmlns:p14="http://schemas.microsoft.com/office/powerpoint/2010/main" val="3579108332"/>
      </p:ext>
    </p:extLst>
  </p:cSld>
  <p:clrMapOvr>
    <a:masterClrMapping/>
  </p:clrMapOvr>
  <p:transition spd="slow">
    <p:wip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915409"/>
            <a:ext cx="7598042" cy="1802391"/>
          </a:xfrm>
        </p:spPr>
        <p:txBody>
          <a:bodyPr/>
          <a:lstStyle/>
          <a:p>
            <a:r>
              <a:rPr lang="en-US" sz="4000" dirty="0">
                <a:solidFill>
                  <a:schemeClr val="accent5">
                    <a:lumMod val="40000"/>
                    <a:lumOff val="60000"/>
                  </a:schemeClr>
                </a:solidFill>
              </a:rPr>
              <a:t>8.5 Maintaining and Troubleshooting Printers</a:t>
            </a:r>
          </a:p>
        </p:txBody>
      </p:sp>
    </p:spTree>
    <p:custDataLst>
      <p:tags r:id="rId1"/>
    </p:custDataLst>
    <p:extLst>
      <p:ext uri="{BB962C8B-B14F-4D97-AF65-F5344CB8AC3E}">
        <p14:creationId xmlns:p14="http://schemas.microsoft.com/office/powerpoint/2010/main" val="2887150661"/>
      </p:ext>
    </p:extLst>
  </p:cSld>
  <p:clrMapOvr>
    <a:masterClrMapping/>
  </p:clrMapOvr>
  <p:transition spd="slow">
    <p:wip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1600" dirty="0"/>
              <a:t>Printer Preventive Maintenance</a:t>
            </a:r>
            <a:br>
              <a:rPr lang="en-US" altLang="en-US" dirty="0"/>
            </a:br>
            <a:r>
              <a:rPr lang="en-US" altLang="en-US" dirty="0"/>
              <a:t>Vendor Guidelines</a:t>
            </a:r>
          </a:p>
        </p:txBody>
      </p:sp>
      <p:sp>
        <p:nvSpPr>
          <p:cNvPr id="8" name="Content Placeholder 2"/>
          <p:cNvSpPr>
            <a:spLocks noGrp="1"/>
          </p:cNvSpPr>
          <p:nvPr>
            <p:ph idx="1"/>
          </p:nvPr>
        </p:nvSpPr>
        <p:spPr>
          <a:xfrm>
            <a:off x="181773" y="1157165"/>
            <a:ext cx="3560668" cy="3226300"/>
          </a:xfrm>
        </p:spPr>
        <p:txBody>
          <a:bodyPr/>
          <a:lstStyle/>
          <a:p>
            <a:r>
              <a:rPr lang="en-US" dirty="0"/>
              <a:t>Refer to the printer’s documentation.</a:t>
            </a:r>
          </a:p>
          <a:p>
            <a:r>
              <a:rPr lang="en-US" dirty="0"/>
              <a:t>Follow recommended maintenance processes and instructions.</a:t>
            </a:r>
          </a:p>
          <a:p>
            <a:r>
              <a:rPr lang="en-US" dirty="0"/>
              <a:t>Some manufacturers sell maintenance kits.</a:t>
            </a:r>
          </a:p>
        </p:txBody>
      </p:sp>
      <p:pic>
        <p:nvPicPr>
          <p:cNvPr id="3" name="Picture 2" descr="This figure shows a picture of internal printer components."/>
          <p:cNvPicPr>
            <a:picLocks noChangeAspect="1"/>
          </p:cNvPicPr>
          <p:nvPr/>
        </p:nvPicPr>
        <p:blipFill>
          <a:blip r:embed="rId4"/>
          <a:stretch>
            <a:fillRect/>
          </a:stretch>
        </p:blipFill>
        <p:spPr>
          <a:xfrm>
            <a:off x="3516437" y="933254"/>
            <a:ext cx="4639614" cy="3309692"/>
          </a:xfrm>
          <a:prstGeom prst="rect">
            <a:avLst/>
          </a:prstGeom>
        </p:spPr>
      </p:pic>
    </p:spTree>
    <p:custDataLst>
      <p:tags r:id="rId1"/>
    </p:custDataLst>
    <p:extLst>
      <p:ext uri="{BB962C8B-B14F-4D97-AF65-F5344CB8AC3E}">
        <p14:creationId xmlns:p14="http://schemas.microsoft.com/office/powerpoint/2010/main" val="2580983080"/>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146" name="Rectangle 33"/>
          <p:cNvSpPr>
            <a:spLocks noGrp="1" noChangeArrowheads="1"/>
          </p:cNvSpPr>
          <p:nvPr>
            <p:ph type="title"/>
          </p:nvPr>
        </p:nvSpPr>
        <p:spPr>
          <a:xfrm>
            <a:off x="1" y="41394"/>
            <a:ext cx="9144000" cy="539826"/>
          </a:xfrm>
        </p:spPr>
        <p:txBody>
          <a:bodyPr/>
          <a:lstStyle/>
          <a:p>
            <a:pPr eaLnBrk="1" hangingPunct="1"/>
            <a:r>
              <a:rPr lang="en-US" dirty="0"/>
              <a:t>Chapter 8: Activities</a:t>
            </a:r>
          </a:p>
        </p:txBody>
      </p:sp>
      <p:sp>
        <p:nvSpPr>
          <p:cNvPr id="6147" name="Rectangle 34"/>
          <p:cNvSpPr>
            <a:spLocks noGrp="1" noChangeArrowheads="1"/>
          </p:cNvSpPr>
          <p:nvPr>
            <p:ph idx="1"/>
          </p:nvPr>
        </p:nvSpPr>
        <p:spPr>
          <a:xfrm>
            <a:off x="144065" y="581219"/>
            <a:ext cx="8853286" cy="288301"/>
          </a:xfrm>
        </p:spPr>
        <p:txBody>
          <a:bodyPr/>
          <a:lstStyle/>
          <a:p>
            <a:pPr marL="0" indent="0">
              <a:spcBef>
                <a:spcPct val="30000"/>
              </a:spcBef>
              <a:buNone/>
            </a:pPr>
            <a:r>
              <a:rPr lang="en-US" dirty="0"/>
              <a:t>What activities are associated with this chapter?</a:t>
            </a:r>
            <a:endParaRPr lang="en-US" dirty="0">
              <a:solidFill>
                <a:srgbClr val="00B0F0"/>
              </a:solidFill>
            </a:endParaRPr>
          </a:p>
          <a:p>
            <a:pPr marL="0" indent="0">
              <a:spcBef>
                <a:spcPct val="30000"/>
              </a:spcBef>
              <a:buNone/>
            </a:pPr>
            <a:endParaRPr lang="en-US" dirty="0"/>
          </a:p>
          <a:p>
            <a:pPr marL="89297" indent="0">
              <a:spcBef>
                <a:spcPct val="30000"/>
              </a:spcBef>
              <a:buNone/>
            </a:pPr>
            <a:endParaRPr lang="en-US" dirty="0"/>
          </a:p>
          <a:p>
            <a:pPr marL="89297" indent="0">
              <a:spcBef>
                <a:spcPct val="30000"/>
              </a:spcBef>
              <a:buNone/>
            </a:pPr>
            <a:endParaRPr lang="en-US" dirty="0"/>
          </a:p>
        </p:txBody>
      </p:sp>
      <p:graphicFrame>
        <p:nvGraphicFramePr>
          <p:cNvPr id="7" name="Content Placeholder 3"/>
          <p:cNvGraphicFramePr>
            <a:graphicFrameLocks/>
          </p:cNvGraphicFramePr>
          <p:nvPr>
            <p:extLst>
              <p:ext uri="{D42A27DB-BD31-4B8C-83A1-F6EECF244321}">
                <p14:modId xmlns:p14="http://schemas.microsoft.com/office/powerpoint/2010/main" val="1374838064"/>
              </p:ext>
            </p:extLst>
          </p:nvPr>
        </p:nvGraphicFramePr>
        <p:xfrm>
          <a:off x="457291" y="869520"/>
          <a:ext cx="8229418" cy="3797895"/>
        </p:xfrm>
        <a:graphic>
          <a:graphicData uri="http://schemas.openxmlformats.org/drawingml/2006/table">
            <a:tbl>
              <a:tblPr firstRow="1" bandRow="1">
                <a:tableStyleId>{5C22544A-7EE6-4342-B048-85BDC9FD1C3A}</a:tableStyleId>
              </a:tblPr>
              <a:tblGrid>
                <a:gridCol w="1129733">
                  <a:extLst>
                    <a:ext uri="{9D8B030D-6E8A-4147-A177-3AD203B41FA5}">
                      <a16:colId xmlns:a16="http://schemas.microsoft.com/office/drawing/2014/main" val="20001"/>
                    </a:ext>
                  </a:extLst>
                </a:gridCol>
                <a:gridCol w="1857736">
                  <a:extLst>
                    <a:ext uri="{9D8B030D-6E8A-4147-A177-3AD203B41FA5}">
                      <a16:colId xmlns:a16="http://schemas.microsoft.com/office/drawing/2014/main" val="3156509146"/>
                    </a:ext>
                  </a:extLst>
                </a:gridCol>
                <a:gridCol w="4080076">
                  <a:extLst>
                    <a:ext uri="{9D8B030D-6E8A-4147-A177-3AD203B41FA5}">
                      <a16:colId xmlns:a16="http://schemas.microsoft.com/office/drawing/2014/main" val="20002"/>
                    </a:ext>
                  </a:extLst>
                </a:gridCol>
                <a:gridCol w="1161873">
                  <a:extLst>
                    <a:ext uri="{9D8B030D-6E8A-4147-A177-3AD203B41FA5}">
                      <a16:colId xmlns:a16="http://schemas.microsoft.com/office/drawing/2014/main" val="20003"/>
                    </a:ext>
                  </a:extLst>
                </a:gridCol>
              </a:tblGrid>
              <a:tr h="286347">
                <a:tc>
                  <a:txBody>
                    <a:bodyPr/>
                    <a:lstStyle/>
                    <a:p>
                      <a:pPr marL="0" marR="0" lvl="0" indent="0" algn="ctr" defTabSz="685777" rtl="0" eaLnBrk="1" fontAlgn="auto" latinLnBrk="0" hangingPunct="1">
                        <a:lnSpc>
                          <a:spcPct val="100000"/>
                        </a:lnSpc>
                        <a:spcBef>
                          <a:spcPts val="0"/>
                        </a:spcBef>
                        <a:spcAft>
                          <a:spcPts val="0"/>
                        </a:spcAft>
                        <a:buClrTx/>
                        <a:buSzTx/>
                        <a:buFontTx/>
                        <a:buNone/>
                        <a:tabLst/>
                        <a:defRPr/>
                      </a:pPr>
                      <a:r>
                        <a:rPr lang="en-US" sz="1200" dirty="0"/>
                        <a:t>Page #</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200" dirty="0"/>
                        <a:t>Activity Type</a:t>
                      </a:r>
                    </a:p>
                  </a:txBody>
                  <a:tcPr marL="68580" marR="68580" marT="34290" marB="34290" anchor="ctr"/>
                </a:tc>
                <a:tc>
                  <a:txBody>
                    <a:bodyPr/>
                    <a:lstStyle/>
                    <a:p>
                      <a:r>
                        <a:rPr lang="en-US" sz="1200" dirty="0"/>
                        <a:t>Activity Name</a:t>
                      </a:r>
                    </a:p>
                  </a:txBody>
                  <a:tcPr marL="68580" marR="68580" marT="34290" marB="34290" anchor="ctr"/>
                </a:tc>
                <a:tc>
                  <a:txBody>
                    <a:bodyPr/>
                    <a:lstStyle/>
                    <a:p>
                      <a:r>
                        <a:rPr lang="en-US" sz="1200" dirty="0"/>
                        <a:t>Optional?</a:t>
                      </a:r>
                    </a:p>
                  </a:txBody>
                  <a:tcPr marL="68580" marR="68580" marT="34290" marB="34290" anchor="ctr"/>
                </a:tc>
                <a:extLst>
                  <a:ext uri="{0D108BD9-81ED-4DB2-BD59-A6C34878D82A}">
                    <a16:rowId xmlns:a16="http://schemas.microsoft.com/office/drawing/2014/main" val="10000"/>
                  </a:ext>
                </a:extLst>
              </a:tr>
              <a:tr h="292629">
                <a:tc>
                  <a:txBody>
                    <a:bodyPr/>
                    <a:lstStyle/>
                    <a:p>
                      <a:pPr algn="ctr"/>
                      <a:r>
                        <a:rPr lang="en-US" sz="1100" dirty="0"/>
                        <a:t>8.1.1.5</a:t>
                      </a:r>
                    </a:p>
                  </a:txBody>
                  <a:tcPr marL="68580" marR="68580" marT="34290" marB="34290" anchor="ctr"/>
                </a:tc>
                <a:tc>
                  <a:txBody>
                    <a:bodyPr/>
                    <a:lstStyle/>
                    <a:p>
                      <a:r>
                        <a:rPr lang="en-US" sz="1100" dirty="0"/>
                        <a:t>Check Your Understanding</a:t>
                      </a:r>
                    </a:p>
                  </a:txBody>
                  <a:tcPr marL="68580" marR="68580" marT="34290" marB="34290" anchor="ctr"/>
                </a:tc>
                <a:tc>
                  <a:txBody>
                    <a:bodyPr/>
                    <a:lstStyle/>
                    <a:p>
                      <a:r>
                        <a:rPr lang="en-US" sz="1100" dirty="0"/>
                        <a:t>Printer Capabilities</a:t>
                      </a:r>
                      <a:r>
                        <a:rPr lang="en-US" sz="1100" baseline="0" dirty="0"/>
                        <a:t> and Characteristics</a:t>
                      </a:r>
                      <a:endParaRPr lang="en-US" sz="1100" dirty="0"/>
                    </a:p>
                  </a:txBody>
                  <a:tcPr marL="68580" marR="68580" marT="34290" marB="34290" anchor="ctr"/>
                </a:tc>
                <a:tc>
                  <a:txBody>
                    <a:bodyPr/>
                    <a:lstStyle/>
                    <a:p>
                      <a:r>
                        <a:rPr lang="en-US" sz="1100" dirty="0"/>
                        <a:t>Recommended</a:t>
                      </a:r>
                      <a:endParaRPr lang="en-US" sz="1100" dirty="0">
                        <a:solidFill>
                          <a:schemeClr val="tx1"/>
                        </a:solidFill>
                      </a:endParaRPr>
                    </a:p>
                  </a:txBody>
                  <a:tcPr marL="68580" marR="68580" marT="34290" marB="34290" anchor="ctr"/>
                </a:tc>
                <a:extLst>
                  <a:ext uri="{0D108BD9-81ED-4DB2-BD59-A6C34878D82A}">
                    <a16:rowId xmlns:a16="http://schemas.microsoft.com/office/drawing/2014/main" val="10001"/>
                  </a:ext>
                </a:extLst>
              </a:tr>
              <a:tr h="292629">
                <a:tc>
                  <a:txBody>
                    <a:bodyPr/>
                    <a:lstStyle/>
                    <a:p>
                      <a:pPr algn="ctr"/>
                      <a:r>
                        <a:rPr lang="en-US" sz="1100" dirty="0"/>
                        <a:t>8.1.2.2</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dirty="0"/>
                        <a:t>Check Your Understanding</a:t>
                      </a:r>
                    </a:p>
                  </a:txBody>
                  <a:tcPr marL="68580" marR="68580" marT="34290" marB="34290" anchor="ctr"/>
                </a:tc>
                <a:tc>
                  <a:txBody>
                    <a:bodyPr/>
                    <a:lstStyle/>
                    <a:p>
                      <a:r>
                        <a:rPr lang="en-US" sz="1100" dirty="0"/>
                        <a:t>Printer Connections</a:t>
                      </a:r>
                    </a:p>
                  </a:txBody>
                  <a:tcPr marL="68580" marR="68580" marT="34290" marB="34290" anchor="ctr"/>
                </a:tc>
                <a:tc>
                  <a:txBody>
                    <a:bodyPr/>
                    <a:lstStyle/>
                    <a:p>
                      <a:r>
                        <a:rPr lang="en-US" sz="1100" dirty="0">
                          <a:solidFill>
                            <a:schemeClr val="dk1"/>
                          </a:solidFill>
                        </a:rPr>
                        <a:t>Recommended</a:t>
                      </a:r>
                      <a:endParaRPr lang="en-US" sz="1100" dirty="0">
                        <a:solidFill>
                          <a:schemeClr val="tx1"/>
                        </a:solidFill>
                      </a:endParaRPr>
                    </a:p>
                  </a:txBody>
                  <a:tcPr marL="68580" marR="68580" marT="34290" marB="34290" anchor="ctr"/>
                </a:tc>
                <a:extLst>
                  <a:ext uri="{0D108BD9-81ED-4DB2-BD59-A6C34878D82A}">
                    <a16:rowId xmlns:a16="http://schemas.microsoft.com/office/drawing/2014/main" val="10002"/>
                  </a:ext>
                </a:extLst>
              </a:tr>
              <a:tr h="292629">
                <a:tc>
                  <a:txBody>
                    <a:bodyPr/>
                    <a:lstStyle/>
                    <a:p>
                      <a:pPr algn="ctr"/>
                      <a:r>
                        <a:rPr lang="en-US" sz="1100" dirty="0"/>
                        <a:t>8.2.1.3</a:t>
                      </a:r>
                    </a:p>
                  </a:txBody>
                  <a:tcPr marL="68580" marR="68580" marT="34290" marB="34290" anchor="ctr"/>
                </a:tc>
                <a:tc>
                  <a:txBody>
                    <a:bodyPr/>
                    <a:lstStyle/>
                    <a:p>
                      <a:r>
                        <a:rPr lang="en-US" sz="1100" dirty="0"/>
                        <a:t>Check Your Understanding</a:t>
                      </a:r>
                    </a:p>
                  </a:txBody>
                  <a:tcPr marL="68580" marR="68580" marT="34290" marB="34290" anchor="ctr"/>
                </a:tc>
                <a:tc>
                  <a:txBody>
                    <a:bodyPr/>
                    <a:lstStyle/>
                    <a:p>
                      <a:r>
                        <a:rPr lang="en-US" sz="1100" dirty="0"/>
                        <a:t>Inkjet Printers</a:t>
                      </a:r>
                    </a:p>
                  </a:txBody>
                  <a:tcPr marL="68580" marR="68580" marT="34290" marB="34290" anchor="ctr"/>
                </a:tc>
                <a:tc>
                  <a:txBody>
                    <a:bodyPr/>
                    <a:lstStyle/>
                    <a:p>
                      <a:r>
                        <a:rPr lang="en-US" sz="1100" dirty="0">
                          <a:solidFill>
                            <a:schemeClr val="tx1"/>
                          </a:solidFill>
                        </a:rPr>
                        <a:t>Recommended</a:t>
                      </a:r>
                    </a:p>
                  </a:txBody>
                  <a:tcPr marL="68580" marR="68580" marT="34290" marB="34290" anchor="ctr"/>
                </a:tc>
                <a:extLst>
                  <a:ext uri="{0D108BD9-81ED-4DB2-BD59-A6C34878D82A}">
                    <a16:rowId xmlns:a16="http://schemas.microsoft.com/office/drawing/2014/main" val="2276622034"/>
                  </a:ext>
                </a:extLst>
              </a:tr>
              <a:tr h="292629">
                <a:tc>
                  <a:txBody>
                    <a:bodyPr/>
                    <a:lstStyle/>
                    <a:p>
                      <a:pPr algn="ctr"/>
                      <a:r>
                        <a:rPr lang="en-US" sz="1100" dirty="0"/>
                        <a:t>8.2.2.3</a:t>
                      </a:r>
                    </a:p>
                  </a:txBody>
                  <a:tcPr marL="68580" marR="68580" marT="34290" marB="34290" anchor="ctr"/>
                </a:tc>
                <a:tc>
                  <a:txBody>
                    <a:bodyPr/>
                    <a:lstStyle/>
                    <a:p>
                      <a:r>
                        <a:rPr lang="en-US" sz="1100" dirty="0"/>
                        <a:t>Check Your Understanding</a:t>
                      </a:r>
                    </a:p>
                  </a:txBody>
                  <a:tcPr marL="68580" marR="68580" marT="34290" marB="34290" anchor="ctr"/>
                </a:tc>
                <a:tc>
                  <a:txBody>
                    <a:bodyPr/>
                    <a:lstStyle/>
                    <a:p>
                      <a:r>
                        <a:rPr lang="en-US" sz="1100" dirty="0"/>
                        <a:t>Laser Printers</a:t>
                      </a:r>
                    </a:p>
                  </a:txBody>
                  <a:tcPr marL="68580" marR="68580" marT="34290" marB="34290" anchor="ctr"/>
                </a:tc>
                <a:tc>
                  <a:txBody>
                    <a:bodyPr/>
                    <a:lstStyle/>
                    <a:p>
                      <a:r>
                        <a:rPr lang="en-US" sz="1100" dirty="0">
                          <a:solidFill>
                            <a:schemeClr val="tx1"/>
                          </a:solidFill>
                        </a:rPr>
                        <a:t>Recommended</a:t>
                      </a:r>
                    </a:p>
                  </a:txBody>
                  <a:tcPr marL="68580" marR="68580" marT="34290" marB="34290" anchor="ctr"/>
                </a:tc>
                <a:extLst>
                  <a:ext uri="{0D108BD9-81ED-4DB2-BD59-A6C34878D82A}">
                    <a16:rowId xmlns:a16="http://schemas.microsoft.com/office/drawing/2014/main" val="3435557263"/>
                  </a:ext>
                </a:extLst>
              </a:tr>
              <a:tr h="292629">
                <a:tc>
                  <a:txBody>
                    <a:bodyPr/>
                    <a:lstStyle/>
                    <a:p>
                      <a:pPr algn="ctr"/>
                      <a:r>
                        <a:rPr lang="en-US" sz="1100" dirty="0"/>
                        <a:t>8.2.3.2</a:t>
                      </a:r>
                    </a:p>
                  </a:txBody>
                  <a:tcPr marL="68580" marR="68580" marT="34290" marB="34290" anchor="ctr"/>
                </a:tc>
                <a:tc>
                  <a:txBody>
                    <a:bodyPr/>
                    <a:lstStyle/>
                    <a:p>
                      <a:r>
                        <a:rPr lang="en-US" sz="1100" dirty="0"/>
                        <a:t>Check Your Understanding</a:t>
                      </a:r>
                    </a:p>
                  </a:txBody>
                  <a:tcPr marL="68580" marR="68580" marT="34290" marB="34290" anchor="ctr"/>
                </a:tc>
                <a:tc>
                  <a:txBody>
                    <a:bodyPr/>
                    <a:lstStyle/>
                    <a:p>
                      <a:r>
                        <a:rPr lang="en-US" sz="1100" dirty="0"/>
                        <a:t>The Laser Printing Process</a:t>
                      </a:r>
                    </a:p>
                  </a:txBody>
                  <a:tcPr marL="68580" marR="68580" marT="34290" marB="34290" anchor="ctr"/>
                </a:tc>
                <a:tc>
                  <a:txBody>
                    <a:bodyPr/>
                    <a:lstStyle/>
                    <a:p>
                      <a:r>
                        <a:rPr lang="en-US" sz="1100" dirty="0">
                          <a:solidFill>
                            <a:schemeClr val="tx1"/>
                          </a:solidFill>
                        </a:rPr>
                        <a:t>Recommended</a:t>
                      </a:r>
                    </a:p>
                  </a:txBody>
                  <a:tcPr marL="68580" marR="68580" marT="34290" marB="34290" anchor="ctr"/>
                </a:tc>
                <a:extLst>
                  <a:ext uri="{0D108BD9-81ED-4DB2-BD59-A6C34878D82A}">
                    <a16:rowId xmlns:a16="http://schemas.microsoft.com/office/drawing/2014/main" val="453984857"/>
                  </a:ext>
                </a:extLst>
              </a:tr>
              <a:tr h="292629">
                <a:tc>
                  <a:txBody>
                    <a:bodyPr/>
                    <a:lstStyle/>
                    <a:p>
                      <a:pPr algn="ctr"/>
                      <a:r>
                        <a:rPr lang="en-US" sz="1100" dirty="0"/>
                        <a:t>8.2.4.3</a:t>
                      </a:r>
                    </a:p>
                  </a:txBody>
                  <a:tcPr marL="68580" marR="68580" marT="34290" marB="3429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baseline="0" dirty="0"/>
                        <a:t>Check Your Understanding</a:t>
                      </a:r>
                      <a:endParaRPr lang="en-US" sz="1100" dirty="0"/>
                    </a:p>
                  </a:txBody>
                  <a:tcPr marL="68580" marR="68580" marT="34290" marB="3429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a:t>Thermal Printers and Impact Printers</a:t>
                      </a:r>
                    </a:p>
                  </a:txBody>
                  <a:tcPr marL="68580" marR="68580" marT="34290" marB="34290" anchor="ctr"/>
                </a:tc>
                <a:tc>
                  <a:txBody>
                    <a:bodyPr/>
                    <a:lstStyle/>
                    <a:p>
                      <a:r>
                        <a:rPr lang="en-US" sz="1100" dirty="0">
                          <a:solidFill>
                            <a:schemeClr val="tx1"/>
                          </a:solidFill>
                        </a:rPr>
                        <a:t>Recommended</a:t>
                      </a:r>
                    </a:p>
                  </a:txBody>
                  <a:tcPr marL="68580" marR="68580" marT="34290" marB="34290" anchor="ctr"/>
                </a:tc>
                <a:extLst>
                  <a:ext uri="{0D108BD9-81ED-4DB2-BD59-A6C34878D82A}">
                    <a16:rowId xmlns:a16="http://schemas.microsoft.com/office/drawing/2014/main" val="10003"/>
                  </a:ext>
                </a:extLst>
              </a:tr>
              <a:tr h="292629">
                <a:tc>
                  <a:txBody>
                    <a:bodyPr/>
                    <a:lstStyle/>
                    <a:p>
                      <a:pPr algn="ctr"/>
                      <a:r>
                        <a:rPr lang="en-US" sz="1100" dirty="0"/>
                        <a:t>8.2.5.3</a:t>
                      </a:r>
                    </a:p>
                  </a:txBody>
                  <a:tcPr marL="68580" marR="68580" marT="34290" marB="3429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baseline="0" dirty="0"/>
                        <a:t>Check Your Understanding</a:t>
                      </a:r>
                      <a:endParaRPr lang="en-US" sz="1100" dirty="0"/>
                    </a:p>
                  </a:txBody>
                  <a:tcPr marL="68580" marR="68580" marT="34290" marB="3429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Virtual Printers</a:t>
                      </a:r>
                    </a:p>
                  </a:txBody>
                  <a:tcPr marL="68580" marR="68580" marT="34290" marB="34290" anchor="ctr"/>
                </a:tc>
                <a:tc>
                  <a:txBody>
                    <a:bodyPr/>
                    <a:lstStyle/>
                    <a:p>
                      <a:r>
                        <a:rPr lang="en-US" sz="1100" dirty="0">
                          <a:solidFill>
                            <a:schemeClr val="tx1"/>
                          </a:solidFill>
                        </a:rPr>
                        <a:t>Recommended</a:t>
                      </a:r>
                    </a:p>
                  </a:txBody>
                  <a:tcPr marL="68580" marR="68580" marT="34290" marB="34290" anchor="ctr"/>
                </a:tc>
                <a:extLst>
                  <a:ext uri="{0D108BD9-81ED-4DB2-BD59-A6C34878D82A}">
                    <a16:rowId xmlns:a16="http://schemas.microsoft.com/office/drawing/2014/main" val="10004"/>
                  </a:ext>
                </a:extLst>
              </a:tr>
              <a:tr h="292629">
                <a:tc>
                  <a:txBody>
                    <a:bodyPr/>
                    <a:lstStyle/>
                    <a:p>
                      <a:pPr algn="ctr"/>
                      <a:r>
                        <a:rPr lang="en-US" sz="1100" dirty="0"/>
                        <a:t>8.2.6.3</a:t>
                      </a:r>
                    </a:p>
                  </a:txBody>
                  <a:tcPr marL="68580" marR="68580" marT="34290" marB="3429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baseline="0" dirty="0"/>
                        <a:t>Check Your Understanding</a:t>
                      </a:r>
                      <a:endParaRPr lang="en-US" sz="1100" dirty="0"/>
                    </a:p>
                  </a:txBody>
                  <a:tcPr marL="68580" marR="68580" marT="34290" marB="34290" anchor="ctr"/>
                </a:tc>
                <a:tc>
                  <a:txBody>
                    <a:bodyPr/>
                    <a:lstStyle/>
                    <a:p>
                      <a:r>
                        <a:rPr lang="en-US" sz="1100" dirty="0"/>
                        <a:t>3D Printers</a:t>
                      </a:r>
                    </a:p>
                  </a:txBody>
                  <a:tcPr marL="68580" marR="68580" marT="34290" marB="34290" anchor="ctr"/>
                </a:tc>
                <a:tc>
                  <a:txBody>
                    <a:bodyPr/>
                    <a:lstStyle/>
                    <a:p>
                      <a:r>
                        <a:rPr lang="en-US" sz="1100" dirty="0">
                          <a:solidFill>
                            <a:schemeClr val="tx1"/>
                          </a:solidFill>
                        </a:rPr>
                        <a:t>Recommended</a:t>
                      </a:r>
                    </a:p>
                  </a:txBody>
                  <a:tcPr marL="68580" marR="68580" marT="34290" marB="34290" anchor="ctr"/>
                </a:tc>
                <a:extLst>
                  <a:ext uri="{0D108BD9-81ED-4DB2-BD59-A6C34878D82A}">
                    <a16:rowId xmlns:a16="http://schemas.microsoft.com/office/drawing/2014/main" val="10005"/>
                  </a:ext>
                </a:extLst>
              </a:tr>
              <a:tr h="292629">
                <a:tc>
                  <a:txBody>
                    <a:bodyPr/>
                    <a:lstStyle/>
                    <a:p>
                      <a:pPr algn="ctr"/>
                      <a:r>
                        <a:rPr lang="en-US" sz="1100" dirty="0"/>
                        <a:t>8.3.1.2</a:t>
                      </a:r>
                    </a:p>
                  </a:txBody>
                  <a:tcPr marL="68580" marR="68580" marT="34290" marB="3429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aseline="0" dirty="0"/>
                        <a:t>Lab</a:t>
                      </a:r>
                      <a:endParaRPr lang="en-US" sz="1100" dirty="0"/>
                    </a:p>
                  </a:txBody>
                  <a:tcPr marL="68580" marR="68580" marT="34290" marB="34290" anchor="ctr"/>
                </a:tc>
                <a:tc>
                  <a:txBody>
                    <a:bodyPr/>
                    <a:lstStyle/>
                    <a:p>
                      <a:r>
                        <a:rPr lang="en-US" sz="1100" dirty="0"/>
                        <a:t>Install a Printer in Windows</a:t>
                      </a:r>
                    </a:p>
                  </a:txBody>
                  <a:tcPr marL="68580" marR="68580" marT="34290" marB="34290" anchor="ctr"/>
                </a:tc>
                <a:tc>
                  <a:txBody>
                    <a:bodyPr/>
                    <a:lstStyle/>
                    <a:p>
                      <a:r>
                        <a:rPr lang="en-US" sz="1100" dirty="0">
                          <a:solidFill>
                            <a:schemeClr val="tx1"/>
                          </a:solidFill>
                        </a:rPr>
                        <a:t>Recommended</a:t>
                      </a:r>
                    </a:p>
                  </a:txBody>
                  <a:tcPr marL="68580" marR="68580" marT="34290" marB="34290" anchor="ctr"/>
                </a:tc>
                <a:extLst>
                  <a:ext uri="{0D108BD9-81ED-4DB2-BD59-A6C34878D82A}">
                    <a16:rowId xmlns:a16="http://schemas.microsoft.com/office/drawing/2014/main" val="10006"/>
                  </a:ext>
                </a:extLst>
              </a:tr>
              <a:tr h="292629">
                <a:tc>
                  <a:txBody>
                    <a:bodyPr/>
                    <a:lstStyle/>
                    <a:p>
                      <a:pPr algn="ctr"/>
                      <a:r>
                        <a:rPr lang="en-US" sz="1100" dirty="0"/>
                        <a:t>8.3.2.2</a:t>
                      </a:r>
                    </a:p>
                  </a:txBody>
                  <a:tcPr marL="68580" marR="68580" marT="34290" marB="3429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baseline="0" dirty="0"/>
                        <a:t>Check Your Understanding</a:t>
                      </a:r>
                      <a:endParaRPr lang="en-US" sz="1100" dirty="0"/>
                    </a:p>
                  </a:txBody>
                  <a:tcPr marL="68580" marR="68580" marT="34290" marB="34290" anchor="ctr"/>
                </a:tc>
                <a:tc>
                  <a:txBody>
                    <a:bodyPr/>
                    <a:lstStyle/>
                    <a:p>
                      <a:r>
                        <a:rPr lang="en-US" sz="1100" dirty="0"/>
                        <a:t>Configuration</a:t>
                      </a:r>
                      <a:r>
                        <a:rPr lang="en-US" sz="1100" baseline="0" dirty="0"/>
                        <a:t> Options</a:t>
                      </a:r>
                      <a:endParaRPr lang="en-US" sz="1100" dirty="0"/>
                    </a:p>
                  </a:txBody>
                  <a:tcPr marL="68580" marR="68580" marT="34290" marB="34290" anchor="ctr"/>
                </a:tc>
                <a:tc>
                  <a:txBody>
                    <a:bodyPr/>
                    <a:lstStyle/>
                    <a:p>
                      <a:r>
                        <a:rPr lang="en-US" sz="1100" dirty="0">
                          <a:solidFill>
                            <a:schemeClr val="tx1"/>
                          </a:solidFill>
                        </a:rPr>
                        <a:t>Recommended</a:t>
                      </a:r>
                    </a:p>
                  </a:txBody>
                  <a:tcPr marL="68580" marR="68580" marT="34290" marB="34290" anchor="ctr"/>
                </a:tc>
                <a:extLst>
                  <a:ext uri="{0D108BD9-81ED-4DB2-BD59-A6C34878D82A}">
                    <a16:rowId xmlns:a16="http://schemas.microsoft.com/office/drawing/2014/main" val="10007"/>
                  </a:ext>
                </a:extLst>
              </a:tr>
              <a:tr h="292629">
                <a:tc>
                  <a:txBody>
                    <a:bodyPr/>
                    <a:lstStyle/>
                    <a:p>
                      <a:pPr algn="ctr"/>
                      <a:r>
                        <a:rPr lang="en-US" sz="1100" dirty="0"/>
                        <a:t>8.3.3.3</a:t>
                      </a:r>
                    </a:p>
                  </a:txBody>
                  <a:tcPr marL="68580" marR="68580" marT="34290" marB="3429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aseline="0" dirty="0"/>
                        <a:t>Check Your Understanding</a:t>
                      </a:r>
                      <a:endParaRPr lang="en-US" sz="1100" dirty="0"/>
                    </a:p>
                  </a:txBody>
                  <a:tcPr marL="68580" marR="68580" marT="34290" marB="34290" anchor="ctr"/>
                </a:tc>
                <a:tc>
                  <a:txBody>
                    <a:bodyPr/>
                    <a:lstStyle/>
                    <a:p>
                      <a:r>
                        <a:rPr lang="en-US" sz="1100" dirty="0"/>
                        <a:t>Printer Optimization (Figure 1)</a:t>
                      </a:r>
                    </a:p>
                  </a:txBody>
                  <a:tcPr marL="68580" marR="68580" marT="34290" marB="34290" anchor="ctr"/>
                </a:tc>
                <a:tc>
                  <a:txBody>
                    <a:bodyPr/>
                    <a:lstStyle/>
                    <a:p>
                      <a:r>
                        <a:rPr lang="en-US" sz="1100" dirty="0"/>
                        <a:t>Recommended</a:t>
                      </a:r>
                      <a:endParaRPr lang="en-US" sz="1100" dirty="0">
                        <a:solidFill>
                          <a:schemeClr val="tx1"/>
                        </a:solidFill>
                      </a:endParaRPr>
                    </a:p>
                  </a:txBody>
                  <a:tcPr marL="68580" marR="68580" marT="34290" marB="34290" anchor="ctr"/>
                </a:tc>
                <a:extLst>
                  <a:ext uri="{0D108BD9-81ED-4DB2-BD59-A6C34878D82A}">
                    <a16:rowId xmlns:a16="http://schemas.microsoft.com/office/drawing/2014/main" val="3111808630"/>
                  </a:ext>
                </a:extLst>
              </a:tr>
              <a:tr h="292629">
                <a:tc>
                  <a:txBody>
                    <a:bodyPr/>
                    <a:lstStyle/>
                    <a:p>
                      <a:pPr algn="ctr"/>
                      <a:r>
                        <a:rPr lang="en-US" sz="1100" dirty="0"/>
                        <a:t>8.3.3.3</a:t>
                      </a:r>
                    </a:p>
                  </a:txBody>
                  <a:tcPr marL="68580" marR="68580" marT="34290" marB="3429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aseline="0" dirty="0"/>
                        <a:t>Check Your Understanding</a:t>
                      </a:r>
                      <a:endParaRPr lang="en-US" sz="1100" dirty="0"/>
                    </a:p>
                  </a:txBody>
                  <a:tcPr marL="68580" marR="68580" marT="34290" marB="34290" anchor="ctr"/>
                </a:tc>
                <a:tc>
                  <a:txBody>
                    <a:bodyPr/>
                    <a:lstStyle/>
                    <a:p>
                      <a:r>
                        <a:rPr lang="en-US" sz="1100" dirty="0"/>
                        <a:t>Printer</a:t>
                      </a:r>
                      <a:r>
                        <a:rPr lang="en-US" sz="1100" baseline="0" dirty="0"/>
                        <a:t> Hardware Optimization (Figure 2)</a:t>
                      </a:r>
                      <a:endParaRPr lang="en-US" sz="1100" dirty="0"/>
                    </a:p>
                  </a:txBody>
                  <a:tcPr marL="68580" marR="68580" marT="34290" marB="34290" anchor="ctr"/>
                </a:tc>
                <a:tc>
                  <a:txBody>
                    <a:bodyPr/>
                    <a:lstStyle/>
                    <a:p>
                      <a:r>
                        <a:rPr lang="en-US" sz="1100" dirty="0"/>
                        <a:t>Recommended</a:t>
                      </a:r>
                      <a:endParaRPr lang="en-US" sz="1100" dirty="0">
                        <a:solidFill>
                          <a:schemeClr val="tx1"/>
                        </a:solidFill>
                      </a:endParaRPr>
                    </a:p>
                  </a:txBody>
                  <a:tcPr marL="68580" marR="68580" marT="34290" marB="34290" anchor="ctr"/>
                </a:tc>
                <a:extLst>
                  <a:ext uri="{0D108BD9-81ED-4DB2-BD59-A6C34878D82A}">
                    <a16:rowId xmlns:a16="http://schemas.microsoft.com/office/drawing/2014/main" val="3343611057"/>
                  </a:ext>
                </a:extLst>
              </a:tr>
            </a:tbl>
          </a:graphicData>
        </a:graphic>
      </p:graphicFrame>
    </p:spTree>
    <p:custDataLst>
      <p:tags r:id="rId1"/>
    </p:custDataLst>
    <p:extLst>
      <p:ext uri="{BB962C8B-B14F-4D97-AF65-F5344CB8AC3E}">
        <p14:creationId xmlns:p14="http://schemas.microsoft.com/office/powerpoint/2010/main" val="2145273728"/>
      </p:ext>
    </p:extLst>
  </p:cSld>
  <p:clrMapOvr>
    <a:masterClrMapping/>
  </p:clrMapOvr>
  <p:transition spd="slow">
    <p:wip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sz="1600" dirty="0"/>
              <a:t>Inkjet Printer Preventive Maintenance</a:t>
            </a:r>
            <a:br>
              <a:rPr lang="en-US" altLang="en-US" dirty="0"/>
            </a:br>
            <a:r>
              <a:rPr lang="en-US" dirty="0"/>
              <a:t>Video Demonstration – Inkjet Printer Preventive Maintenance</a:t>
            </a:r>
            <a:endParaRPr lang="en-US" altLang="en-US" dirty="0"/>
          </a:p>
        </p:txBody>
      </p:sp>
      <p:pic>
        <p:nvPicPr>
          <p:cNvPr id="4" name="Picture 3" descr="This is a video. In this video demonstration, you will learn how to replace ink cartridges, clean print heads, remove a paper jam."/>
          <p:cNvPicPr>
            <a:picLocks noChangeAspect="1"/>
          </p:cNvPicPr>
          <p:nvPr/>
        </p:nvPicPr>
        <p:blipFill>
          <a:blip r:embed="rId4"/>
          <a:stretch>
            <a:fillRect/>
          </a:stretch>
        </p:blipFill>
        <p:spPr>
          <a:xfrm>
            <a:off x="2214562" y="1566862"/>
            <a:ext cx="4714875" cy="2009775"/>
          </a:xfrm>
          <a:prstGeom prst="rect">
            <a:avLst/>
          </a:prstGeom>
        </p:spPr>
      </p:pic>
    </p:spTree>
    <p:custDataLst>
      <p:tags r:id="rId1"/>
    </p:custDataLst>
    <p:extLst>
      <p:ext uri="{BB962C8B-B14F-4D97-AF65-F5344CB8AC3E}">
        <p14:creationId xmlns:p14="http://schemas.microsoft.com/office/powerpoint/2010/main" val="3450213427"/>
      </p:ext>
    </p:extLst>
  </p:cSld>
  <p:clrMapOvr>
    <a:masterClrMapping/>
  </p:clrMapOvr>
  <p:transition spd="slow">
    <p:wip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sz="1600" dirty="0"/>
              <a:t>Inkjet Printer Preventive Maintenance</a:t>
            </a:r>
            <a:br>
              <a:rPr lang="en-US" altLang="en-US" dirty="0"/>
            </a:br>
            <a:r>
              <a:rPr lang="en-US" dirty="0"/>
              <a:t>Lab – Perform Preventive Maintenance on an Inkjet Printer</a:t>
            </a:r>
            <a:endParaRPr lang="en-US" altLang="en-US" dirty="0"/>
          </a:p>
        </p:txBody>
      </p:sp>
      <p:sp>
        <p:nvSpPr>
          <p:cNvPr id="2" name="TextBox 1">
            <a:extLst>
              <a:ext uri="{FF2B5EF4-FFF2-40B4-BE49-F238E27FC236}">
                <a16:creationId xmlns:a16="http://schemas.microsoft.com/office/drawing/2014/main" id="{377E7F23-0E8E-4C2E-A177-4DD552BCA661}"/>
              </a:ext>
            </a:extLst>
          </p:cNvPr>
          <p:cNvSpPr txBox="1"/>
          <p:nvPr/>
        </p:nvSpPr>
        <p:spPr>
          <a:xfrm>
            <a:off x="273538" y="945662"/>
            <a:ext cx="8401539" cy="1200329"/>
          </a:xfrm>
          <a:prstGeom prst="rect">
            <a:avLst/>
          </a:prstGeom>
          <a:noFill/>
        </p:spPr>
        <p:txBody>
          <a:bodyPr wrap="square" rtlCol="0">
            <a:spAutoFit/>
          </a:bodyPr>
          <a:lstStyle/>
          <a:p>
            <a:r>
              <a:rPr lang="en-US" dirty="0"/>
              <a:t>In this lab, you will perform preventive maintenance on an inkjet printer. Note: The lab instructions are for general reference only. Refer to the manufacturer’s printer manual for instructions to perform preventive maintenance on your inkjet printer model. </a:t>
            </a:r>
          </a:p>
        </p:txBody>
      </p:sp>
    </p:spTree>
    <p:custDataLst>
      <p:tags r:id="rId1"/>
    </p:custDataLst>
    <p:extLst>
      <p:ext uri="{BB962C8B-B14F-4D97-AF65-F5344CB8AC3E}">
        <p14:creationId xmlns:p14="http://schemas.microsoft.com/office/powerpoint/2010/main" val="287692672"/>
      </p:ext>
    </p:extLst>
  </p:cSld>
  <p:clrMapOvr>
    <a:masterClrMapping/>
  </p:clrMapOvr>
  <p:transition spd="slow">
    <p:wip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sz="1600" dirty="0"/>
              <a:t>Laser Printer Preventive Maintenance</a:t>
            </a:r>
            <a:br>
              <a:rPr lang="en-US" altLang="en-US" dirty="0"/>
            </a:br>
            <a:r>
              <a:rPr lang="en-US" dirty="0"/>
              <a:t>Video Demonstration – Laser Printer Preventive Maintenance</a:t>
            </a:r>
            <a:endParaRPr lang="en-US" altLang="en-US" dirty="0"/>
          </a:p>
        </p:txBody>
      </p:sp>
      <p:pic>
        <p:nvPicPr>
          <p:cNvPr id="2" name="Picture 1" descr="In this video demonstration, you will learn how to replace toner cartridge, replace the rollers, replace the fuser assembly, and calibrate the printer."/>
          <p:cNvPicPr>
            <a:picLocks noChangeAspect="1"/>
          </p:cNvPicPr>
          <p:nvPr/>
        </p:nvPicPr>
        <p:blipFill>
          <a:blip r:embed="rId4"/>
          <a:stretch>
            <a:fillRect/>
          </a:stretch>
        </p:blipFill>
        <p:spPr>
          <a:xfrm>
            <a:off x="1738312" y="1438275"/>
            <a:ext cx="5667375" cy="2266950"/>
          </a:xfrm>
          <a:prstGeom prst="rect">
            <a:avLst/>
          </a:prstGeom>
        </p:spPr>
      </p:pic>
    </p:spTree>
    <p:custDataLst>
      <p:tags r:id="rId1"/>
    </p:custDataLst>
    <p:extLst>
      <p:ext uri="{BB962C8B-B14F-4D97-AF65-F5344CB8AC3E}">
        <p14:creationId xmlns:p14="http://schemas.microsoft.com/office/powerpoint/2010/main" val="2129055835"/>
      </p:ext>
    </p:extLst>
  </p:cSld>
  <p:clrMapOvr>
    <a:masterClrMapping/>
  </p:clrMapOvr>
  <p:transition spd="slow">
    <p:wip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sz="1600" dirty="0"/>
              <a:t>Laser Printer Preventive Maintenance</a:t>
            </a:r>
            <a:br>
              <a:rPr lang="en-US" altLang="en-US" dirty="0"/>
            </a:br>
            <a:r>
              <a:rPr lang="en-US" dirty="0"/>
              <a:t>Lab – Perform Preventive Maintenance on a Laser Printer</a:t>
            </a:r>
            <a:endParaRPr lang="en-US" altLang="en-US" dirty="0"/>
          </a:p>
        </p:txBody>
      </p:sp>
      <p:sp>
        <p:nvSpPr>
          <p:cNvPr id="2" name="TextBox 1">
            <a:extLst>
              <a:ext uri="{FF2B5EF4-FFF2-40B4-BE49-F238E27FC236}">
                <a16:creationId xmlns:a16="http://schemas.microsoft.com/office/drawing/2014/main" id="{F2246A77-2CB7-459B-BE13-C81974279A85}"/>
              </a:ext>
            </a:extLst>
          </p:cNvPr>
          <p:cNvSpPr txBox="1"/>
          <p:nvPr/>
        </p:nvSpPr>
        <p:spPr>
          <a:xfrm>
            <a:off x="109415" y="1016000"/>
            <a:ext cx="8643816" cy="1477328"/>
          </a:xfrm>
          <a:prstGeom prst="rect">
            <a:avLst/>
          </a:prstGeom>
          <a:noFill/>
        </p:spPr>
        <p:txBody>
          <a:bodyPr wrap="square" rtlCol="0">
            <a:spAutoFit/>
          </a:bodyPr>
          <a:lstStyle/>
          <a:p>
            <a:r>
              <a:rPr lang="en-US" dirty="0"/>
              <a:t>In this lab, you will perform preventive maintenance on a laser printer. </a:t>
            </a:r>
          </a:p>
          <a:p>
            <a:endParaRPr lang="en-US" dirty="0"/>
          </a:p>
          <a:p>
            <a:r>
              <a:rPr lang="en-US" dirty="0"/>
              <a:t>Note: The lab instructions are for general reference only. Refer to the manufacturer’s printer manual for instructions to perform preventive maintenance on your laser printer model. </a:t>
            </a:r>
          </a:p>
        </p:txBody>
      </p:sp>
    </p:spTree>
    <p:custDataLst>
      <p:tags r:id="rId1"/>
    </p:custDataLst>
    <p:extLst>
      <p:ext uri="{BB962C8B-B14F-4D97-AF65-F5344CB8AC3E}">
        <p14:creationId xmlns:p14="http://schemas.microsoft.com/office/powerpoint/2010/main" val="214307398"/>
      </p:ext>
    </p:extLst>
  </p:cSld>
  <p:clrMapOvr>
    <a:masterClrMapping/>
  </p:clrMapOvr>
  <p:transition spd="slow">
    <p:wip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sz="1600" dirty="0"/>
              <a:t>Thermal Printer Preventive Maintenance</a:t>
            </a:r>
            <a:br>
              <a:rPr lang="en-US" altLang="en-US" dirty="0"/>
            </a:br>
            <a:r>
              <a:rPr lang="en-US" dirty="0"/>
              <a:t>Perform Preventive Maintenance on a Thermal Printer</a:t>
            </a:r>
            <a:endParaRPr lang="en-US" altLang="en-US" dirty="0"/>
          </a:p>
        </p:txBody>
      </p:sp>
      <p:sp>
        <p:nvSpPr>
          <p:cNvPr id="3" name="Content Placeholder 2"/>
          <p:cNvSpPr>
            <a:spLocks noGrp="1"/>
          </p:cNvSpPr>
          <p:nvPr>
            <p:ph idx="1"/>
          </p:nvPr>
        </p:nvSpPr>
        <p:spPr>
          <a:xfrm>
            <a:off x="181773" y="1157165"/>
            <a:ext cx="3560668" cy="3226300"/>
          </a:xfrm>
        </p:spPr>
        <p:txBody>
          <a:bodyPr/>
          <a:lstStyle/>
          <a:p>
            <a:r>
              <a:rPr lang="en-US" dirty="0"/>
              <a:t>Refer to the printer’s documentation.</a:t>
            </a:r>
          </a:p>
          <a:p>
            <a:r>
              <a:rPr lang="en-US" dirty="0"/>
              <a:t>Replace the paper.</a:t>
            </a:r>
          </a:p>
          <a:p>
            <a:r>
              <a:rPr lang="en-US" dirty="0"/>
              <a:t>Clean the heating element with a cotton swab dampened with isopropyl alcohol.</a:t>
            </a:r>
          </a:p>
          <a:p>
            <a:r>
              <a:rPr lang="en-US" dirty="0"/>
              <a:t>Use compressed air or a ling-free cloth to remove debris.</a:t>
            </a:r>
          </a:p>
        </p:txBody>
      </p:sp>
      <p:pic>
        <p:nvPicPr>
          <p:cNvPr id="4" name="Picture 3" descr="Figure shows the inside of a thermal printer."/>
          <p:cNvPicPr>
            <a:picLocks noChangeAspect="1"/>
          </p:cNvPicPr>
          <p:nvPr/>
        </p:nvPicPr>
        <p:blipFill>
          <a:blip r:embed="rId4"/>
          <a:stretch>
            <a:fillRect/>
          </a:stretch>
        </p:blipFill>
        <p:spPr>
          <a:xfrm>
            <a:off x="6770454" y="2007909"/>
            <a:ext cx="1891796" cy="2315458"/>
          </a:xfrm>
          <a:prstGeom prst="rect">
            <a:avLst/>
          </a:prstGeom>
        </p:spPr>
      </p:pic>
      <p:pic>
        <p:nvPicPr>
          <p:cNvPr id="2" name="Picture 1" descr="Figure shows a picture of a person changing the paper roll in a thermal printer."/>
          <p:cNvPicPr>
            <a:picLocks noChangeAspect="1"/>
          </p:cNvPicPr>
          <p:nvPr/>
        </p:nvPicPr>
        <p:blipFill>
          <a:blip r:embed="rId5"/>
          <a:stretch>
            <a:fillRect/>
          </a:stretch>
        </p:blipFill>
        <p:spPr>
          <a:xfrm>
            <a:off x="4073607" y="1036947"/>
            <a:ext cx="2496876" cy="1724711"/>
          </a:xfrm>
          <a:prstGeom prst="rect">
            <a:avLst/>
          </a:prstGeom>
        </p:spPr>
      </p:pic>
    </p:spTree>
    <p:custDataLst>
      <p:tags r:id="rId1"/>
    </p:custDataLst>
    <p:extLst>
      <p:ext uri="{BB962C8B-B14F-4D97-AF65-F5344CB8AC3E}">
        <p14:creationId xmlns:p14="http://schemas.microsoft.com/office/powerpoint/2010/main" val="466070131"/>
      </p:ext>
    </p:extLst>
  </p:cSld>
  <p:clrMapOvr>
    <a:masterClrMapping/>
  </p:clrMapOvr>
  <p:transition spd="slow">
    <p:wip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sz="1600" dirty="0"/>
              <a:t>Impact Printer Preventive Maintenance</a:t>
            </a:r>
            <a:br>
              <a:rPr lang="en-US" altLang="en-US" dirty="0"/>
            </a:br>
            <a:r>
              <a:rPr lang="en-US" dirty="0"/>
              <a:t>Perform Preventive Maintenance on an Impact Printer</a:t>
            </a:r>
            <a:endParaRPr lang="en-US" altLang="en-US" dirty="0"/>
          </a:p>
        </p:txBody>
      </p:sp>
      <p:sp>
        <p:nvSpPr>
          <p:cNvPr id="3" name="Content Placeholder 2"/>
          <p:cNvSpPr>
            <a:spLocks noGrp="1"/>
          </p:cNvSpPr>
          <p:nvPr>
            <p:ph idx="1"/>
          </p:nvPr>
        </p:nvSpPr>
        <p:spPr>
          <a:xfrm>
            <a:off x="181772" y="1157165"/>
            <a:ext cx="3858557" cy="1414585"/>
          </a:xfrm>
        </p:spPr>
        <p:txBody>
          <a:bodyPr/>
          <a:lstStyle/>
          <a:p>
            <a:r>
              <a:rPr lang="en-US" dirty="0"/>
              <a:t>Refer to the printer’s documentation.</a:t>
            </a:r>
          </a:p>
          <a:p>
            <a:r>
              <a:rPr lang="en-US" dirty="0"/>
              <a:t>Replace the ribbon.</a:t>
            </a:r>
          </a:p>
          <a:p>
            <a:r>
              <a:rPr lang="en-US" dirty="0"/>
              <a:t>Check character quality – might need to replace the print head.</a:t>
            </a:r>
          </a:p>
        </p:txBody>
      </p:sp>
      <p:pic>
        <p:nvPicPr>
          <p:cNvPr id="5" name="Picture 4" descr="Figure shows a picture of a printer ribbon of an impact printer."/>
          <p:cNvPicPr>
            <a:picLocks noChangeAspect="1"/>
          </p:cNvPicPr>
          <p:nvPr/>
        </p:nvPicPr>
        <p:blipFill>
          <a:blip r:embed="rId4"/>
          <a:stretch>
            <a:fillRect/>
          </a:stretch>
        </p:blipFill>
        <p:spPr>
          <a:xfrm>
            <a:off x="4707493" y="990618"/>
            <a:ext cx="2738336" cy="1650065"/>
          </a:xfrm>
          <a:prstGeom prst="rect">
            <a:avLst/>
          </a:prstGeom>
        </p:spPr>
      </p:pic>
      <p:pic>
        <p:nvPicPr>
          <p:cNvPr id="6" name="Picture 5" descr="Figure  shows a picture of the print head of an impact printer."/>
          <p:cNvPicPr>
            <a:picLocks noChangeAspect="1"/>
          </p:cNvPicPr>
          <p:nvPr/>
        </p:nvPicPr>
        <p:blipFill>
          <a:blip r:embed="rId5"/>
          <a:stretch>
            <a:fillRect/>
          </a:stretch>
        </p:blipFill>
        <p:spPr>
          <a:xfrm>
            <a:off x="2416478" y="2893535"/>
            <a:ext cx="3858557" cy="2084568"/>
          </a:xfrm>
          <a:prstGeom prst="rect">
            <a:avLst/>
          </a:prstGeom>
        </p:spPr>
      </p:pic>
    </p:spTree>
    <p:custDataLst>
      <p:tags r:id="rId1"/>
    </p:custDataLst>
    <p:extLst>
      <p:ext uri="{BB962C8B-B14F-4D97-AF65-F5344CB8AC3E}">
        <p14:creationId xmlns:p14="http://schemas.microsoft.com/office/powerpoint/2010/main" val="179538060"/>
      </p:ext>
    </p:extLst>
  </p:cSld>
  <p:clrMapOvr>
    <a:masterClrMapping/>
  </p:clrMapOvr>
  <p:transition spd="slow">
    <p:wip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sz="1600" dirty="0"/>
              <a:t>3D Printer Preventive Maintenance</a:t>
            </a:r>
            <a:br>
              <a:rPr lang="en-US" altLang="en-US" dirty="0"/>
            </a:br>
            <a:r>
              <a:rPr lang="en-US" dirty="0"/>
              <a:t>Video Demonstration – 3D Printer Preventive Maintenance</a:t>
            </a:r>
            <a:endParaRPr lang="en-US" altLang="en-US" dirty="0"/>
          </a:p>
        </p:txBody>
      </p:sp>
      <p:pic>
        <p:nvPicPr>
          <p:cNvPr id="3" name="Picture 2" descr="This is a video. Int his demonstration, you will learn how to replace filament, clean the print bed, and replace the hotend nozzle."/>
          <p:cNvPicPr>
            <a:picLocks noChangeAspect="1"/>
          </p:cNvPicPr>
          <p:nvPr/>
        </p:nvPicPr>
        <p:blipFill>
          <a:blip r:embed="rId4"/>
          <a:stretch>
            <a:fillRect/>
          </a:stretch>
        </p:blipFill>
        <p:spPr>
          <a:xfrm>
            <a:off x="1766887" y="1609725"/>
            <a:ext cx="5610225" cy="1924050"/>
          </a:xfrm>
          <a:prstGeom prst="rect">
            <a:avLst/>
          </a:prstGeom>
        </p:spPr>
      </p:pic>
    </p:spTree>
    <p:custDataLst>
      <p:tags r:id="rId1"/>
    </p:custDataLst>
    <p:extLst>
      <p:ext uri="{BB962C8B-B14F-4D97-AF65-F5344CB8AC3E}">
        <p14:creationId xmlns:p14="http://schemas.microsoft.com/office/powerpoint/2010/main" val="1349489966"/>
      </p:ext>
    </p:extLst>
  </p:cSld>
  <p:clrMapOvr>
    <a:masterClrMapping/>
  </p:clrMapOvr>
  <p:transition spd="slow">
    <p:wip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sz="1600" dirty="0"/>
              <a:t>3D Printer Preventive Maintenance</a:t>
            </a:r>
            <a:br>
              <a:rPr lang="en-US" altLang="en-US" sz="1600" dirty="0"/>
            </a:br>
            <a:r>
              <a:rPr lang="en-US" dirty="0"/>
              <a:t>Video Demonstration – 3D Printer Printing a Component</a:t>
            </a:r>
            <a:endParaRPr lang="en-US" altLang="en-US" dirty="0"/>
          </a:p>
        </p:txBody>
      </p:sp>
      <p:pic>
        <p:nvPicPr>
          <p:cNvPr id="2" name="Picture 1" descr="This is a video. In this video demonstration, you will learn to load and print the 3D print job, view the printer test (leveling bed, testing distance to bed, and test line), set target temperature and view current temperature, and view printing from printer and from software."/>
          <p:cNvPicPr>
            <a:picLocks noChangeAspect="1"/>
          </p:cNvPicPr>
          <p:nvPr/>
        </p:nvPicPr>
        <p:blipFill>
          <a:blip r:embed="rId4"/>
          <a:stretch>
            <a:fillRect/>
          </a:stretch>
        </p:blipFill>
        <p:spPr>
          <a:xfrm>
            <a:off x="1514475" y="1262062"/>
            <a:ext cx="6115050" cy="2619375"/>
          </a:xfrm>
          <a:prstGeom prst="rect">
            <a:avLst/>
          </a:prstGeom>
        </p:spPr>
      </p:pic>
    </p:spTree>
    <p:custDataLst>
      <p:tags r:id="rId1"/>
    </p:custDataLst>
    <p:extLst>
      <p:ext uri="{BB962C8B-B14F-4D97-AF65-F5344CB8AC3E}">
        <p14:creationId xmlns:p14="http://schemas.microsoft.com/office/powerpoint/2010/main" val="1521024090"/>
      </p:ext>
    </p:extLst>
  </p:cSld>
  <p:clrMapOvr>
    <a:masterClrMapping/>
  </p:clrMapOvr>
  <p:transition spd="slow">
    <p:wip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sz="1600" dirty="0"/>
              <a:t>Troubleshooting Printing Issues</a:t>
            </a:r>
            <a:br>
              <a:rPr lang="en-US" altLang="en-US" sz="1600" dirty="0"/>
            </a:br>
            <a:r>
              <a:rPr lang="en-US" dirty="0"/>
              <a:t>The Six Steps of the Troubleshooting Process</a:t>
            </a:r>
            <a:endParaRPr lang="en-US" altLang="en-US" dirty="0"/>
          </a:p>
        </p:txBody>
      </p:sp>
      <p:pic>
        <p:nvPicPr>
          <p:cNvPr id="3" name="Picture 2" descr="This figure shows the six steps of the troubleshooting process. Step 1. Identify the problem. Step 2. Establish a theory of probable cause. Step 3. Test the theory to determine the cause. Step 4. Establish a plan of action to resolve the problem and implement the solution. Step 5. Verify full system functionality and if applicable, implement preventive measures. Step 6. Document findings, actions, and outcomes."/>
          <p:cNvPicPr>
            <a:picLocks noChangeAspect="1"/>
          </p:cNvPicPr>
          <p:nvPr/>
        </p:nvPicPr>
        <p:blipFill>
          <a:blip r:embed="rId4"/>
          <a:stretch>
            <a:fillRect/>
          </a:stretch>
        </p:blipFill>
        <p:spPr>
          <a:xfrm>
            <a:off x="638027" y="903107"/>
            <a:ext cx="6981825" cy="3676650"/>
          </a:xfrm>
          <a:prstGeom prst="rect">
            <a:avLst/>
          </a:prstGeom>
        </p:spPr>
      </p:pic>
    </p:spTree>
    <p:custDataLst>
      <p:tags r:id="rId1"/>
    </p:custDataLst>
    <p:extLst>
      <p:ext uri="{BB962C8B-B14F-4D97-AF65-F5344CB8AC3E}">
        <p14:creationId xmlns:p14="http://schemas.microsoft.com/office/powerpoint/2010/main" val="2542115320"/>
      </p:ext>
    </p:extLst>
  </p:cSld>
  <p:clrMapOvr>
    <a:masterClrMapping/>
  </p:clrMapOvr>
  <p:transition spd="slow">
    <p:wip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sz="1600" dirty="0"/>
              <a:t>Troubleshooting Printing Issues</a:t>
            </a:r>
            <a:br>
              <a:rPr lang="en-US" altLang="en-US" sz="1600" dirty="0"/>
            </a:br>
            <a:r>
              <a:rPr lang="en-US" altLang="en-US" dirty="0"/>
              <a:t>Identify the Problem</a:t>
            </a:r>
          </a:p>
        </p:txBody>
      </p:sp>
      <p:pic>
        <p:nvPicPr>
          <p:cNvPr id="2" name="Picture 1" descr="This figure is a table. The table contains open ended and closed ended questions for identifying the problem. Open-ended questions are: What problems are you experiencing with you printer? What software or hardware has been changed recently on your computer? What were you doing when the problem was identified? What error messages have you received? Closed -ended questions: Is the printer under warranty? Can you print a test page? Is this printer new? Is the printer powered on?"/>
          <p:cNvPicPr>
            <a:picLocks noChangeAspect="1"/>
          </p:cNvPicPr>
          <p:nvPr/>
        </p:nvPicPr>
        <p:blipFill>
          <a:blip r:embed="rId4"/>
          <a:stretch>
            <a:fillRect/>
          </a:stretch>
        </p:blipFill>
        <p:spPr>
          <a:xfrm>
            <a:off x="976312" y="1538287"/>
            <a:ext cx="7191375" cy="2066925"/>
          </a:xfrm>
          <a:prstGeom prst="rect">
            <a:avLst/>
          </a:prstGeom>
        </p:spPr>
      </p:pic>
    </p:spTree>
    <p:custDataLst>
      <p:tags r:id="rId1"/>
    </p:custDataLst>
    <p:extLst>
      <p:ext uri="{BB962C8B-B14F-4D97-AF65-F5344CB8AC3E}">
        <p14:creationId xmlns:p14="http://schemas.microsoft.com/office/powerpoint/2010/main" val="1675172160"/>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146" name="Rectangle 33"/>
          <p:cNvSpPr>
            <a:spLocks noGrp="1" noChangeArrowheads="1"/>
          </p:cNvSpPr>
          <p:nvPr>
            <p:ph type="title"/>
          </p:nvPr>
        </p:nvSpPr>
        <p:spPr>
          <a:xfrm>
            <a:off x="1" y="41394"/>
            <a:ext cx="9144000" cy="583500"/>
          </a:xfrm>
        </p:spPr>
        <p:txBody>
          <a:bodyPr/>
          <a:lstStyle/>
          <a:p>
            <a:pPr eaLnBrk="1" hangingPunct="1"/>
            <a:r>
              <a:rPr lang="en-US" dirty="0"/>
              <a:t>Chapter 8: Activities (Cont.)</a:t>
            </a:r>
          </a:p>
        </p:txBody>
      </p:sp>
      <p:sp>
        <p:nvSpPr>
          <p:cNvPr id="6147" name="Rectangle 34"/>
          <p:cNvSpPr>
            <a:spLocks noGrp="1" noChangeArrowheads="1"/>
          </p:cNvSpPr>
          <p:nvPr>
            <p:ph idx="1"/>
          </p:nvPr>
        </p:nvSpPr>
        <p:spPr>
          <a:xfrm>
            <a:off x="144065" y="598646"/>
            <a:ext cx="8853286" cy="354832"/>
          </a:xfrm>
        </p:spPr>
        <p:txBody>
          <a:bodyPr/>
          <a:lstStyle/>
          <a:p>
            <a:pPr marL="0" indent="0">
              <a:spcBef>
                <a:spcPct val="30000"/>
              </a:spcBef>
              <a:buNone/>
            </a:pPr>
            <a:r>
              <a:rPr lang="en-US" dirty="0"/>
              <a:t>What activities are associated with this chapter?</a:t>
            </a:r>
            <a:endParaRPr lang="en-US" dirty="0">
              <a:solidFill>
                <a:srgbClr val="00B0F0"/>
              </a:solidFill>
            </a:endParaRPr>
          </a:p>
          <a:p>
            <a:pPr marL="0" indent="0">
              <a:spcBef>
                <a:spcPct val="30000"/>
              </a:spcBef>
              <a:buNone/>
            </a:pPr>
            <a:endParaRPr lang="en-US" dirty="0"/>
          </a:p>
          <a:p>
            <a:pPr marL="89297" indent="0">
              <a:spcBef>
                <a:spcPct val="30000"/>
              </a:spcBef>
              <a:buNone/>
            </a:pPr>
            <a:endParaRPr lang="en-US" dirty="0"/>
          </a:p>
          <a:p>
            <a:pPr marL="89297" indent="0">
              <a:spcBef>
                <a:spcPct val="30000"/>
              </a:spcBef>
              <a:buNone/>
            </a:pPr>
            <a:endParaRPr lang="en-US" dirty="0"/>
          </a:p>
        </p:txBody>
      </p:sp>
      <p:graphicFrame>
        <p:nvGraphicFramePr>
          <p:cNvPr id="7" name="Content Placeholder 3"/>
          <p:cNvGraphicFramePr>
            <a:graphicFrameLocks/>
          </p:cNvGraphicFramePr>
          <p:nvPr>
            <p:extLst>
              <p:ext uri="{D42A27DB-BD31-4B8C-83A1-F6EECF244321}">
                <p14:modId xmlns:p14="http://schemas.microsoft.com/office/powerpoint/2010/main" val="2183050858"/>
              </p:ext>
            </p:extLst>
          </p:nvPr>
        </p:nvGraphicFramePr>
        <p:xfrm>
          <a:off x="438437" y="1013341"/>
          <a:ext cx="8229418" cy="3505266"/>
        </p:xfrm>
        <a:graphic>
          <a:graphicData uri="http://schemas.openxmlformats.org/drawingml/2006/table">
            <a:tbl>
              <a:tblPr firstRow="1" bandRow="1">
                <a:tableStyleId>{5C22544A-7EE6-4342-B048-85BDC9FD1C3A}</a:tableStyleId>
              </a:tblPr>
              <a:tblGrid>
                <a:gridCol w="1129733">
                  <a:extLst>
                    <a:ext uri="{9D8B030D-6E8A-4147-A177-3AD203B41FA5}">
                      <a16:colId xmlns:a16="http://schemas.microsoft.com/office/drawing/2014/main" val="20001"/>
                    </a:ext>
                  </a:extLst>
                </a:gridCol>
                <a:gridCol w="2036164">
                  <a:extLst>
                    <a:ext uri="{9D8B030D-6E8A-4147-A177-3AD203B41FA5}">
                      <a16:colId xmlns:a16="http://schemas.microsoft.com/office/drawing/2014/main" val="3156509146"/>
                    </a:ext>
                  </a:extLst>
                </a:gridCol>
                <a:gridCol w="3901648">
                  <a:extLst>
                    <a:ext uri="{9D8B030D-6E8A-4147-A177-3AD203B41FA5}">
                      <a16:colId xmlns:a16="http://schemas.microsoft.com/office/drawing/2014/main" val="20002"/>
                    </a:ext>
                  </a:extLst>
                </a:gridCol>
                <a:gridCol w="1161873">
                  <a:extLst>
                    <a:ext uri="{9D8B030D-6E8A-4147-A177-3AD203B41FA5}">
                      <a16:colId xmlns:a16="http://schemas.microsoft.com/office/drawing/2014/main" val="20003"/>
                    </a:ext>
                  </a:extLst>
                </a:gridCol>
              </a:tblGrid>
              <a:tr h="286347">
                <a:tc>
                  <a:txBody>
                    <a:bodyPr/>
                    <a:lstStyle/>
                    <a:p>
                      <a:pPr marL="0" marR="0" lvl="0" indent="0" algn="ctr" defTabSz="685777" rtl="0" eaLnBrk="1" fontAlgn="auto" latinLnBrk="0" hangingPunct="1">
                        <a:lnSpc>
                          <a:spcPct val="100000"/>
                        </a:lnSpc>
                        <a:spcBef>
                          <a:spcPts val="0"/>
                        </a:spcBef>
                        <a:spcAft>
                          <a:spcPts val="0"/>
                        </a:spcAft>
                        <a:buClrTx/>
                        <a:buSzTx/>
                        <a:buFontTx/>
                        <a:buNone/>
                        <a:tabLst/>
                        <a:defRPr/>
                      </a:pPr>
                      <a:r>
                        <a:rPr lang="en-US" sz="1200" dirty="0"/>
                        <a:t>Page #</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200" dirty="0"/>
                        <a:t>Activity Type</a:t>
                      </a:r>
                    </a:p>
                  </a:txBody>
                  <a:tcPr marL="68580" marR="68580" marT="34290" marB="34290" anchor="ctr"/>
                </a:tc>
                <a:tc>
                  <a:txBody>
                    <a:bodyPr/>
                    <a:lstStyle/>
                    <a:p>
                      <a:r>
                        <a:rPr lang="en-US" sz="1200" dirty="0"/>
                        <a:t>Activity Name</a:t>
                      </a:r>
                    </a:p>
                  </a:txBody>
                  <a:tcPr marL="68580" marR="68580" marT="34290" marB="34290" anchor="ctr"/>
                </a:tc>
                <a:tc>
                  <a:txBody>
                    <a:bodyPr/>
                    <a:lstStyle/>
                    <a:p>
                      <a:r>
                        <a:rPr lang="en-US" sz="1200" dirty="0"/>
                        <a:t>Optional?</a:t>
                      </a:r>
                    </a:p>
                  </a:txBody>
                  <a:tcPr marL="68580" marR="68580" marT="34290" marB="34290" anchor="ctr"/>
                </a:tc>
                <a:extLst>
                  <a:ext uri="{0D108BD9-81ED-4DB2-BD59-A6C34878D82A}">
                    <a16:rowId xmlns:a16="http://schemas.microsoft.com/office/drawing/2014/main" val="10000"/>
                  </a:ext>
                </a:extLst>
              </a:tr>
              <a:tr h="292629">
                <a:tc>
                  <a:txBody>
                    <a:bodyPr/>
                    <a:lstStyle/>
                    <a:p>
                      <a:pPr algn="ctr"/>
                      <a:r>
                        <a:rPr lang="en-US" sz="1100" dirty="0"/>
                        <a:t>8.4.1.3</a:t>
                      </a:r>
                    </a:p>
                  </a:txBody>
                  <a:tcPr marL="68580" marR="68580" marT="34290" marB="34290" anchor="ctr"/>
                </a:tc>
                <a:tc>
                  <a:txBody>
                    <a:bodyPr/>
                    <a:lstStyle/>
                    <a:p>
                      <a:r>
                        <a:rPr lang="en-US" sz="1100" dirty="0"/>
                        <a:t>Lab</a:t>
                      </a:r>
                    </a:p>
                  </a:txBody>
                  <a:tcPr marL="68580" marR="68580" marT="34290" marB="34290" anchor="ctr"/>
                </a:tc>
                <a:tc>
                  <a:txBody>
                    <a:bodyPr/>
                    <a:lstStyle/>
                    <a:p>
                      <a:r>
                        <a:rPr lang="en-US" sz="1100" dirty="0"/>
                        <a:t>Share a Printer in Windows</a:t>
                      </a:r>
                    </a:p>
                  </a:txBody>
                  <a:tcPr marL="68580" marR="68580" marT="34290" marB="34290" anchor="ctr"/>
                </a:tc>
                <a:tc>
                  <a:txBody>
                    <a:bodyPr/>
                    <a:lstStyle/>
                    <a:p>
                      <a:r>
                        <a:rPr lang="en-US" sz="1100" dirty="0"/>
                        <a:t>Recommended</a:t>
                      </a:r>
                      <a:endParaRPr lang="en-US" sz="1100" dirty="0">
                        <a:solidFill>
                          <a:schemeClr val="tx1"/>
                        </a:solidFill>
                      </a:endParaRPr>
                    </a:p>
                  </a:txBody>
                  <a:tcPr marL="68580" marR="68580" marT="34290" marB="34290" anchor="ctr"/>
                </a:tc>
                <a:extLst>
                  <a:ext uri="{0D108BD9-81ED-4DB2-BD59-A6C34878D82A}">
                    <a16:rowId xmlns:a16="http://schemas.microsoft.com/office/drawing/2014/main" val="10007"/>
                  </a:ext>
                </a:extLst>
              </a:tr>
              <a:tr h="292629">
                <a:tc>
                  <a:txBody>
                    <a:bodyPr/>
                    <a:lstStyle/>
                    <a:p>
                      <a:pPr algn="ctr"/>
                      <a:r>
                        <a:rPr lang="en-US" sz="1100" dirty="0"/>
                        <a:t>8.4.2.5</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dirty="0"/>
                        <a:t>Check Your Understanding</a:t>
                      </a:r>
                    </a:p>
                  </a:txBody>
                  <a:tcPr marL="68580" marR="68580" marT="34290" marB="34290" anchor="ctr"/>
                </a:tc>
                <a:tc>
                  <a:txBody>
                    <a:bodyPr/>
                    <a:lstStyle/>
                    <a:p>
                      <a:r>
                        <a:rPr lang="en-US" sz="1100" dirty="0"/>
                        <a:t>Print Servers</a:t>
                      </a:r>
                    </a:p>
                  </a:txBody>
                  <a:tcPr marL="68580" marR="68580" marT="34290" marB="34290" anchor="ctr"/>
                </a:tc>
                <a:tc>
                  <a:txBody>
                    <a:bodyPr/>
                    <a:lstStyle/>
                    <a:p>
                      <a:r>
                        <a:rPr lang="en-US" sz="1100" dirty="0"/>
                        <a:t>Recommended</a:t>
                      </a:r>
                      <a:endParaRPr lang="en-US" sz="1100" dirty="0">
                        <a:solidFill>
                          <a:schemeClr val="tx1"/>
                        </a:solidFill>
                      </a:endParaRPr>
                    </a:p>
                  </a:txBody>
                  <a:tcPr marL="68580" marR="68580" marT="34290" marB="34290" anchor="ctr"/>
                </a:tc>
                <a:extLst>
                  <a:ext uri="{0D108BD9-81ED-4DB2-BD59-A6C34878D82A}">
                    <a16:rowId xmlns:a16="http://schemas.microsoft.com/office/drawing/2014/main" val="10001"/>
                  </a:ext>
                </a:extLst>
              </a:tr>
              <a:tr h="292629">
                <a:tc>
                  <a:txBody>
                    <a:bodyPr/>
                    <a:lstStyle/>
                    <a:p>
                      <a:pPr algn="ctr"/>
                      <a:r>
                        <a:rPr lang="en-US" sz="1100" dirty="0"/>
                        <a:t>8.5.1.2</a:t>
                      </a:r>
                    </a:p>
                  </a:txBody>
                  <a:tcPr marL="68580" marR="68580" marT="34290" marB="34290" anchor="ctr"/>
                </a:tc>
                <a:tc>
                  <a:txBody>
                    <a:bodyPr/>
                    <a:lstStyle/>
                    <a:p>
                      <a:r>
                        <a:rPr lang="en-US" sz="1100" dirty="0"/>
                        <a:t>What Do You Already Know</a:t>
                      </a:r>
                    </a:p>
                  </a:txBody>
                  <a:tcPr marL="68580" marR="68580" marT="34290" marB="34290" anchor="ctr"/>
                </a:tc>
                <a:tc>
                  <a:txBody>
                    <a:bodyPr/>
                    <a:lstStyle/>
                    <a:p>
                      <a:r>
                        <a:rPr lang="en-US" sz="1100" dirty="0"/>
                        <a:t>Printer Operating Environment</a:t>
                      </a:r>
                    </a:p>
                  </a:txBody>
                  <a:tcPr marL="68580" marR="68580" marT="34290" marB="34290" anchor="ctr"/>
                </a:tc>
                <a:tc>
                  <a:txBody>
                    <a:bodyPr/>
                    <a:lstStyle/>
                    <a:p>
                      <a:r>
                        <a:rPr lang="en-US" sz="1100" dirty="0">
                          <a:solidFill>
                            <a:schemeClr val="tx1"/>
                          </a:solidFill>
                        </a:rPr>
                        <a:t>Recommended</a:t>
                      </a:r>
                    </a:p>
                  </a:txBody>
                  <a:tcPr marL="68580" marR="68580" marT="34290" marB="34290" anchor="ctr"/>
                </a:tc>
                <a:extLst>
                  <a:ext uri="{0D108BD9-81ED-4DB2-BD59-A6C34878D82A}">
                    <a16:rowId xmlns:a16="http://schemas.microsoft.com/office/drawing/2014/main" val="10002"/>
                  </a:ext>
                </a:extLst>
              </a:tr>
              <a:tr h="292629">
                <a:tc>
                  <a:txBody>
                    <a:bodyPr/>
                    <a:lstStyle/>
                    <a:p>
                      <a:pPr algn="ctr"/>
                      <a:r>
                        <a:rPr lang="en-US" sz="1100" dirty="0"/>
                        <a:t>8.5.2.1</a:t>
                      </a:r>
                    </a:p>
                  </a:txBody>
                  <a:tcPr marL="68580" marR="68580" marT="34290" marB="34290" anchor="ctr"/>
                </a:tc>
                <a:tc>
                  <a:txBody>
                    <a:bodyPr/>
                    <a:lstStyle/>
                    <a:p>
                      <a:r>
                        <a:rPr lang="en-US" sz="1100" dirty="0"/>
                        <a:t>Video Demonstration</a:t>
                      </a:r>
                    </a:p>
                  </a:txBody>
                  <a:tcPr marL="68580" marR="68580" marT="34290" marB="34290" anchor="ctr"/>
                </a:tc>
                <a:tc>
                  <a:txBody>
                    <a:bodyPr/>
                    <a:lstStyle/>
                    <a:p>
                      <a:r>
                        <a:rPr lang="en-US" sz="1100" dirty="0"/>
                        <a:t>Inkjet Printer Preventive Maintenance</a:t>
                      </a:r>
                    </a:p>
                  </a:txBody>
                  <a:tcPr marL="68580" marR="68580" marT="34290" marB="34290" anchor="ctr"/>
                </a:tc>
                <a:tc>
                  <a:txBody>
                    <a:bodyPr/>
                    <a:lstStyle/>
                    <a:p>
                      <a:r>
                        <a:rPr lang="en-US" sz="1100" dirty="0">
                          <a:solidFill>
                            <a:schemeClr val="tx1"/>
                          </a:solidFill>
                        </a:rPr>
                        <a:t>Recommended</a:t>
                      </a:r>
                    </a:p>
                  </a:txBody>
                  <a:tcPr marL="68580" marR="68580" marT="34290" marB="34290" anchor="ctr"/>
                </a:tc>
                <a:extLst>
                  <a:ext uri="{0D108BD9-81ED-4DB2-BD59-A6C34878D82A}">
                    <a16:rowId xmlns:a16="http://schemas.microsoft.com/office/drawing/2014/main" val="2276622034"/>
                  </a:ext>
                </a:extLst>
              </a:tr>
              <a:tr h="292629">
                <a:tc>
                  <a:txBody>
                    <a:bodyPr/>
                    <a:lstStyle/>
                    <a:p>
                      <a:pPr algn="ctr"/>
                      <a:r>
                        <a:rPr lang="en-US" sz="1100" dirty="0"/>
                        <a:t>8.5.2.2</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baseline="0" dirty="0"/>
                        <a:t>Lab</a:t>
                      </a:r>
                      <a:endParaRPr lang="en-US" sz="1100" dirty="0"/>
                    </a:p>
                  </a:txBody>
                  <a:tcPr marL="68580" marR="68580" marT="34290" marB="34290" anchor="ctr"/>
                </a:tc>
                <a:tc>
                  <a:txBody>
                    <a:bodyPr/>
                    <a:lstStyle/>
                    <a:p>
                      <a:r>
                        <a:rPr lang="en-US" sz="1100" dirty="0"/>
                        <a:t>Perform Preventive Maintenance on an Inkjet Printer</a:t>
                      </a:r>
                    </a:p>
                  </a:txBody>
                  <a:tcPr marL="68580" marR="68580" marT="34290" marB="34290" anchor="ctr"/>
                </a:tc>
                <a:tc>
                  <a:txBody>
                    <a:bodyPr/>
                    <a:lstStyle/>
                    <a:p>
                      <a:r>
                        <a:rPr lang="en-US" sz="1100" dirty="0"/>
                        <a:t>Recommended</a:t>
                      </a:r>
                      <a:endParaRPr lang="en-US" sz="1100" dirty="0">
                        <a:solidFill>
                          <a:schemeClr val="tx1"/>
                        </a:solidFill>
                      </a:endParaRPr>
                    </a:p>
                  </a:txBody>
                  <a:tcPr marL="68580" marR="68580" marT="34290" marB="34290" anchor="ctr"/>
                </a:tc>
                <a:extLst>
                  <a:ext uri="{0D108BD9-81ED-4DB2-BD59-A6C34878D82A}">
                    <a16:rowId xmlns:a16="http://schemas.microsoft.com/office/drawing/2014/main" val="3435557263"/>
                  </a:ext>
                </a:extLst>
              </a:tr>
              <a:tr h="292629">
                <a:tc>
                  <a:txBody>
                    <a:bodyPr/>
                    <a:lstStyle/>
                    <a:p>
                      <a:pPr algn="ctr"/>
                      <a:r>
                        <a:rPr lang="en-US" sz="1100" dirty="0"/>
                        <a:t>8.5.3.1</a:t>
                      </a:r>
                    </a:p>
                  </a:txBody>
                  <a:tcPr marL="68580" marR="68580" marT="34290" marB="3429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baseline="0" dirty="0"/>
                        <a:t>Video Demonstration</a:t>
                      </a:r>
                      <a:endParaRPr lang="en-US" sz="1100" dirty="0"/>
                    </a:p>
                  </a:txBody>
                  <a:tcPr marL="68580" marR="68580" marT="34290" marB="3429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a:t>Laser Printer Preventive</a:t>
                      </a:r>
                      <a:r>
                        <a:rPr lang="en-US" sz="1100" baseline="0" dirty="0"/>
                        <a:t> Maintenance</a:t>
                      </a:r>
                      <a:endParaRPr lang="en-US" sz="1100" dirty="0"/>
                    </a:p>
                  </a:txBody>
                  <a:tcPr marL="68580" marR="68580" marT="34290" marB="34290" anchor="ctr"/>
                </a:tc>
                <a:tc>
                  <a:txBody>
                    <a:bodyPr/>
                    <a:lstStyle/>
                    <a:p>
                      <a:r>
                        <a:rPr lang="en-US" sz="1100" dirty="0">
                          <a:solidFill>
                            <a:schemeClr val="tx1"/>
                          </a:solidFill>
                        </a:rPr>
                        <a:t>Recommended</a:t>
                      </a:r>
                    </a:p>
                  </a:txBody>
                  <a:tcPr marL="68580" marR="68580" marT="34290" marB="34290" anchor="ctr"/>
                </a:tc>
                <a:extLst>
                  <a:ext uri="{0D108BD9-81ED-4DB2-BD59-A6C34878D82A}">
                    <a16:rowId xmlns:a16="http://schemas.microsoft.com/office/drawing/2014/main" val="453984857"/>
                  </a:ext>
                </a:extLst>
              </a:tr>
              <a:tr h="292629">
                <a:tc>
                  <a:txBody>
                    <a:bodyPr/>
                    <a:lstStyle/>
                    <a:p>
                      <a:pPr algn="ctr"/>
                      <a:r>
                        <a:rPr lang="en-US" sz="1100" dirty="0"/>
                        <a:t>8.5.3.2</a:t>
                      </a:r>
                    </a:p>
                  </a:txBody>
                  <a:tcPr marL="68580" marR="68580" marT="34290" marB="3429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baseline="0" dirty="0"/>
                        <a:t>Lab</a:t>
                      </a:r>
                      <a:endParaRPr lang="en-US" sz="1100" dirty="0"/>
                    </a:p>
                  </a:txBody>
                  <a:tcPr marL="68580" marR="68580" marT="34290" marB="3429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Preventive Maintenance on a Laser</a:t>
                      </a:r>
                      <a:r>
                        <a:rPr lang="en-US" sz="1100" baseline="0" dirty="0"/>
                        <a:t> Printer</a:t>
                      </a:r>
                      <a:endParaRPr lang="en-US" sz="1100" dirty="0"/>
                    </a:p>
                  </a:txBody>
                  <a:tcPr marL="68580" marR="68580" marT="34290" marB="34290" anchor="ctr"/>
                </a:tc>
                <a:tc>
                  <a:txBody>
                    <a:bodyPr/>
                    <a:lstStyle/>
                    <a:p>
                      <a:r>
                        <a:rPr lang="en-US" sz="1100" dirty="0"/>
                        <a:t>Recommended</a:t>
                      </a:r>
                      <a:endParaRPr lang="en-US" sz="1100" dirty="0">
                        <a:solidFill>
                          <a:schemeClr val="tx1"/>
                        </a:solidFill>
                      </a:endParaRPr>
                    </a:p>
                  </a:txBody>
                  <a:tcPr marL="68580" marR="68580" marT="34290" marB="34290" anchor="ctr"/>
                </a:tc>
                <a:extLst>
                  <a:ext uri="{0D108BD9-81ED-4DB2-BD59-A6C34878D82A}">
                    <a16:rowId xmlns:a16="http://schemas.microsoft.com/office/drawing/2014/main" val="10003"/>
                  </a:ext>
                </a:extLst>
              </a:tr>
              <a:tr h="292629">
                <a:tc>
                  <a:txBody>
                    <a:bodyPr/>
                    <a:lstStyle/>
                    <a:p>
                      <a:pPr algn="ctr"/>
                      <a:r>
                        <a:rPr lang="en-US" sz="1100" dirty="0"/>
                        <a:t>8.5.4.2</a:t>
                      </a:r>
                    </a:p>
                  </a:txBody>
                  <a:tcPr marL="68580" marR="68580" marT="34290" marB="3429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baseline="0" dirty="0"/>
                        <a:t>Check Your Understanding</a:t>
                      </a:r>
                      <a:endParaRPr lang="en-US" sz="1100" dirty="0"/>
                    </a:p>
                  </a:txBody>
                  <a:tcPr marL="68580" marR="68580" marT="34290" marB="34290" anchor="ctr"/>
                </a:tc>
                <a:tc>
                  <a:txBody>
                    <a:bodyPr/>
                    <a:lstStyle/>
                    <a:p>
                      <a:r>
                        <a:rPr lang="en-US" sz="1100" dirty="0"/>
                        <a:t>Thermal Printer Preventive Maintenance</a:t>
                      </a:r>
                    </a:p>
                  </a:txBody>
                  <a:tcPr marL="68580" marR="68580" marT="34290" marB="34290" anchor="ctr"/>
                </a:tc>
                <a:tc>
                  <a:txBody>
                    <a:bodyPr/>
                    <a:lstStyle/>
                    <a:p>
                      <a:r>
                        <a:rPr lang="en-US" sz="1100" dirty="0">
                          <a:solidFill>
                            <a:schemeClr val="tx1"/>
                          </a:solidFill>
                        </a:rPr>
                        <a:t>Recommended</a:t>
                      </a:r>
                    </a:p>
                  </a:txBody>
                  <a:tcPr marL="68580" marR="68580" marT="34290" marB="34290" anchor="ctr"/>
                </a:tc>
                <a:extLst>
                  <a:ext uri="{0D108BD9-81ED-4DB2-BD59-A6C34878D82A}">
                    <a16:rowId xmlns:a16="http://schemas.microsoft.com/office/drawing/2014/main" val="10004"/>
                  </a:ext>
                </a:extLst>
              </a:tr>
              <a:tr h="292629">
                <a:tc>
                  <a:txBody>
                    <a:bodyPr/>
                    <a:lstStyle/>
                    <a:p>
                      <a:pPr algn="ctr"/>
                      <a:r>
                        <a:rPr lang="en-US" sz="1100" dirty="0"/>
                        <a:t>8.5.5.2</a:t>
                      </a:r>
                    </a:p>
                  </a:txBody>
                  <a:tcPr marL="68580" marR="68580" marT="34290" marB="3429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aseline="0" dirty="0"/>
                        <a:t>Check Your Understanding</a:t>
                      </a:r>
                      <a:endParaRPr lang="en-US" sz="1100" dirty="0"/>
                    </a:p>
                  </a:txBody>
                  <a:tcPr marL="68580" marR="68580" marT="34290" marB="34290" anchor="ctr"/>
                </a:tc>
                <a:tc>
                  <a:txBody>
                    <a:bodyPr/>
                    <a:lstStyle/>
                    <a:p>
                      <a:r>
                        <a:rPr lang="en-US" sz="1100" dirty="0"/>
                        <a:t>Impact Printer Preventive Maintenance</a:t>
                      </a:r>
                    </a:p>
                  </a:txBody>
                  <a:tcPr marL="68580" marR="68580" marT="34290" marB="34290" anchor="ctr"/>
                </a:tc>
                <a:tc>
                  <a:txBody>
                    <a:bodyPr/>
                    <a:lstStyle/>
                    <a:p>
                      <a:r>
                        <a:rPr lang="en-US" sz="1100" dirty="0">
                          <a:solidFill>
                            <a:schemeClr val="tx1"/>
                          </a:solidFill>
                        </a:rPr>
                        <a:t>Recommended</a:t>
                      </a:r>
                    </a:p>
                  </a:txBody>
                  <a:tcPr marL="68580" marR="68580" marT="34290" marB="34290" anchor="ctr"/>
                </a:tc>
                <a:extLst>
                  <a:ext uri="{0D108BD9-81ED-4DB2-BD59-A6C34878D82A}">
                    <a16:rowId xmlns:a16="http://schemas.microsoft.com/office/drawing/2014/main" val="10005"/>
                  </a:ext>
                </a:extLst>
              </a:tr>
              <a:tr h="292629">
                <a:tc>
                  <a:txBody>
                    <a:bodyPr/>
                    <a:lstStyle/>
                    <a:p>
                      <a:pPr algn="ctr"/>
                      <a:r>
                        <a:rPr lang="en-US" sz="1100" dirty="0"/>
                        <a:t>8.5.6.1</a:t>
                      </a:r>
                    </a:p>
                  </a:txBody>
                  <a:tcPr marL="68580" marR="68580" marT="34290" marB="34290" anchor="ctr"/>
                </a:tc>
                <a:tc>
                  <a:txBody>
                    <a:bodyPr/>
                    <a:lstStyle/>
                    <a:p>
                      <a:r>
                        <a:rPr lang="en-US" sz="1100" dirty="0"/>
                        <a:t>Video Demonstration</a:t>
                      </a:r>
                    </a:p>
                  </a:txBody>
                  <a:tcPr marL="68580" marR="68580" marT="34290" marB="34290" anchor="ctr"/>
                </a:tc>
                <a:tc>
                  <a:txBody>
                    <a:bodyPr/>
                    <a:lstStyle/>
                    <a:p>
                      <a:r>
                        <a:rPr lang="en-US" sz="1100" dirty="0"/>
                        <a:t>3D Printer Preventive Maintenance</a:t>
                      </a:r>
                    </a:p>
                  </a:txBody>
                  <a:tcPr marL="68580" marR="68580" marT="34290" marB="34290" anchor="ctr"/>
                </a:tc>
                <a:tc>
                  <a:txBody>
                    <a:bodyPr/>
                    <a:lstStyle/>
                    <a:p>
                      <a:r>
                        <a:rPr lang="en-US" sz="1100" dirty="0"/>
                        <a:t>Recommended</a:t>
                      </a:r>
                      <a:endParaRPr lang="en-US" sz="1100" dirty="0">
                        <a:solidFill>
                          <a:schemeClr val="tx1"/>
                        </a:solidFill>
                      </a:endParaRPr>
                    </a:p>
                  </a:txBody>
                  <a:tcPr marL="68580" marR="68580" marT="34290" marB="34290" anchor="ctr"/>
                </a:tc>
                <a:extLst>
                  <a:ext uri="{0D108BD9-81ED-4DB2-BD59-A6C34878D82A}">
                    <a16:rowId xmlns:a16="http://schemas.microsoft.com/office/drawing/2014/main" val="10006"/>
                  </a:ext>
                </a:extLst>
              </a:tr>
              <a:tr h="292629">
                <a:tc>
                  <a:txBody>
                    <a:bodyPr/>
                    <a:lstStyle/>
                    <a:p>
                      <a:pPr algn="ctr"/>
                      <a:r>
                        <a:rPr lang="en-US" sz="1100" dirty="0"/>
                        <a:t>8.5.6.2</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dirty="0"/>
                        <a:t>Video Demonstration</a:t>
                      </a:r>
                    </a:p>
                  </a:txBody>
                  <a:tcPr marL="68580" marR="68580" marT="34290" marB="34290" anchor="ctr"/>
                </a:tc>
                <a:tc>
                  <a:txBody>
                    <a:bodyPr/>
                    <a:lstStyle/>
                    <a:p>
                      <a:r>
                        <a:rPr lang="en-US" sz="1100" dirty="0"/>
                        <a:t>3D</a:t>
                      </a:r>
                      <a:r>
                        <a:rPr lang="en-US" sz="1100" baseline="0" dirty="0"/>
                        <a:t> Printer Printing a Component</a:t>
                      </a:r>
                      <a:endParaRPr lang="en-US" sz="1100" dirty="0"/>
                    </a:p>
                  </a:txBody>
                  <a:tcPr marL="68580" marR="68580" marT="34290" marB="34290" anchor="ctr"/>
                </a:tc>
                <a:tc>
                  <a:txBody>
                    <a:bodyPr/>
                    <a:lstStyle/>
                    <a:p>
                      <a:r>
                        <a:rPr lang="en-US" sz="1100" dirty="0">
                          <a:solidFill>
                            <a:schemeClr val="dk1"/>
                          </a:solidFill>
                        </a:rPr>
                        <a:t>Recommended</a:t>
                      </a:r>
                      <a:endParaRPr lang="en-US" sz="1100" dirty="0">
                        <a:solidFill>
                          <a:schemeClr val="tx1"/>
                        </a:solidFill>
                      </a:endParaRPr>
                    </a:p>
                  </a:txBody>
                  <a:tcPr marL="68580" marR="68580" marT="34290" marB="34290" anchor="ctr"/>
                </a:tc>
                <a:extLst>
                  <a:ext uri="{0D108BD9-81ED-4DB2-BD59-A6C34878D82A}">
                    <a16:rowId xmlns:a16="http://schemas.microsoft.com/office/drawing/2014/main" val="3153275194"/>
                  </a:ext>
                </a:extLst>
              </a:tr>
            </a:tbl>
          </a:graphicData>
        </a:graphic>
      </p:graphicFrame>
    </p:spTree>
    <p:custDataLst>
      <p:tags r:id="rId1"/>
    </p:custDataLst>
    <p:extLst>
      <p:ext uri="{BB962C8B-B14F-4D97-AF65-F5344CB8AC3E}">
        <p14:creationId xmlns:p14="http://schemas.microsoft.com/office/powerpoint/2010/main" val="3658610089"/>
      </p:ext>
    </p:extLst>
  </p:cSld>
  <p:clrMapOvr>
    <a:masterClrMapping/>
  </p:clrMapOvr>
  <p:transition spd="slow">
    <p:wip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sz="1600" dirty="0"/>
              <a:t>Troubleshooting Printing Issues</a:t>
            </a:r>
            <a:br>
              <a:rPr lang="en-US" altLang="en-US" sz="1600" dirty="0"/>
            </a:br>
            <a:r>
              <a:rPr lang="en-US" altLang="en-US" dirty="0"/>
              <a:t>Establish a Theory of Probable Cause</a:t>
            </a:r>
          </a:p>
        </p:txBody>
      </p:sp>
      <p:pic>
        <p:nvPicPr>
          <p:cNvPr id="3" name="Picture 2" descr="The table contains a list of common causes of printer problems. They are: loose cable connections, paper jams, equipment power, low ink warning, out of paper, errors on equipment display, errors on computer screen."/>
          <p:cNvPicPr>
            <a:picLocks noChangeAspect="1"/>
          </p:cNvPicPr>
          <p:nvPr/>
        </p:nvPicPr>
        <p:blipFill>
          <a:blip r:embed="rId4"/>
          <a:stretch>
            <a:fillRect/>
          </a:stretch>
        </p:blipFill>
        <p:spPr>
          <a:xfrm>
            <a:off x="981075" y="1704975"/>
            <a:ext cx="7181850" cy="1733550"/>
          </a:xfrm>
          <a:prstGeom prst="rect">
            <a:avLst/>
          </a:prstGeom>
        </p:spPr>
      </p:pic>
    </p:spTree>
    <p:custDataLst>
      <p:tags r:id="rId1"/>
    </p:custDataLst>
    <p:extLst>
      <p:ext uri="{BB962C8B-B14F-4D97-AF65-F5344CB8AC3E}">
        <p14:creationId xmlns:p14="http://schemas.microsoft.com/office/powerpoint/2010/main" val="2099230446"/>
      </p:ext>
    </p:extLst>
  </p:cSld>
  <p:clrMapOvr>
    <a:masterClrMapping/>
  </p:clrMapOvr>
  <p:transition spd="slow">
    <p:wip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sz="1600" dirty="0"/>
              <a:t>Troubleshooting Printing Issues</a:t>
            </a:r>
            <a:br>
              <a:rPr lang="en-US" altLang="en-US" sz="1600" dirty="0"/>
            </a:br>
            <a:r>
              <a:rPr lang="en-US" altLang="en-US" dirty="0"/>
              <a:t>Test the Theory to Determine Cause</a:t>
            </a:r>
          </a:p>
        </p:txBody>
      </p:sp>
      <p:pic>
        <p:nvPicPr>
          <p:cNvPr id="2" name="Picture 1" descr="The table includes common steps to determine the cause. They are: Restart the printer or scanner. Disconnect and reconnect the cables. Restart the computer. Check printer for paper jams. Reseat paper in paper trays. Open and close printer trays. Ensure printer doors are closed. Install a new ink or toner cartridge. "/>
          <p:cNvPicPr>
            <a:picLocks noChangeAspect="1"/>
          </p:cNvPicPr>
          <p:nvPr/>
        </p:nvPicPr>
        <p:blipFill>
          <a:blip r:embed="rId4"/>
          <a:stretch>
            <a:fillRect/>
          </a:stretch>
        </p:blipFill>
        <p:spPr>
          <a:xfrm>
            <a:off x="981075" y="1628775"/>
            <a:ext cx="7181850" cy="1885950"/>
          </a:xfrm>
          <a:prstGeom prst="rect">
            <a:avLst/>
          </a:prstGeom>
        </p:spPr>
      </p:pic>
    </p:spTree>
    <p:custDataLst>
      <p:tags r:id="rId1"/>
    </p:custDataLst>
    <p:extLst>
      <p:ext uri="{BB962C8B-B14F-4D97-AF65-F5344CB8AC3E}">
        <p14:creationId xmlns:p14="http://schemas.microsoft.com/office/powerpoint/2010/main" val="3952858789"/>
      </p:ext>
    </p:extLst>
  </p:cSld>
  <p:clrMapOvr>
    <a:masterClrMapping/>
  </p:clrMapOvr>
  <p:transition spd="slow">
    <p:wip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1" y="198155"/>
            <a:ext cx="9144000" cy="757551"/>
          </a:xfrm>
        </p:spPr>
        <p:txBody>
          <a:bodyPr/>
          <a:lstStyle/>
          <a:p>
            <a:r>
              <a:rPr lang="en-US" sz="1600" dirty="0"/>
              <a:t>Troubleshooting Printing Issues</a:t>
            </a:r>
            <a:br>
              <a:rPr lang="en-US" altLang="en-US" sz="1600" dirty="0"/>
            </a:br>
            <a:r>
              <a:rPr lang="en-US" dirty="0"/>
              <a:t>Establish a Plan of Action to Resolve the Problem and Implement the Solution</a:t>
            </a:r>
            <a:endParaRPr lang="en-US" altLang="en-US" dirty="0"/>
          </a:p>
        </p:txBody>
      </p:sp>
      <p:pic>
        <p:nvPicPr>
          <p:cNvPr id="3" name="Picture 2" descr="Table text reads, if no solution is achieved in the previous step, further research is required to implement the solution. The list includes Helpdesk repair logs, Other technicians, Manufacturer FAQ websites, Technical websites, News groups, Computer manuals, Device manuals, Online forums, and Internet search."/>
          <p:cNvPicPr>
            <a:picLocks noChangeAspect="1"/>
          </p:cNvPicPr>
          <p:nvPr/>
        </p:nvPicPr>
        <p:blipFill>
          <a:blip r:embed="rId4"/>
          <a:stretch>
            <a:fillRect/>
          </a:stretch>
        </p:blipFill>
        <p:spPr>
          <a:xfrm>
            <a:off x="971550" y="1533525"/>
            <a:ext cx="7200900" cy="2076450"/>
          </a:xfrm>
          <a:prstGeom prst="rect">
            <a:avLst/>
          </a:prstGeom>
        </p:spPr>
      </p:pic>
    </p:spTree>
    <p:custDataLst>
      <p:tags r:id="rId1"/>
    </p:custDataLst>
    <p:extLst>
      <p:ext uri="{BB962C8B-B14F-4D97-AF65-F5344CB8AC3E}">
        <p14:creationId xmlns:p14="http://schemas.microsoft.com/office/powerpoint/2010/main" val="173807315"/>
      </p:ext>
    </p:extLst>
  </p:cSld>
  <p:clrMapOvr>
    <a:masterClrMapping/>
  </p:clrMapOvr>
  <p:transition spd="slow">
    <p:wip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1" y="267811"/>
            <a:ext cx="9144000" cy="757551"/>
          </a:xfrm>
        </p:spPr>
        <p:txBody>
          <a:bodyPr/>
          <a:lstStyle/>
          <a:p>
            <a:r>
              <a:rPr lang="en-US" sz="1600" dirty="0"/>
              <a:t>Troubleshooting Printing Issues</a:t>
            </a:r>
            <a:br>
              <a:rPr lang="en-US" altLang="en-US" sz="1600" dirty="0"/>
            </a:br>
            <a:r>
              <a:rPr lang="en-US" dirty="0"/>
              <a:t>Verify Full System Functionality and, If Applicable, Implement Preventive Measures</a:t>
            </a:r>
            <a:endParaRPr lang="en-US" altLang="en-US" dirty="0"/>
          </a:p>
        </p:txBody>
      </p:sp>
      <p:pic>
        <p:nvPicPr>
          <p:cNvPr id="2" name="Picture 1" descr="The table provides steps to verify full functionality. The are reboot the computer, reboot the printer, print a test page from the printer control panel, print a document from an application, reprint the customer’s problem document."/>
          <p:cNvPicPr>
            <a:picLocks noChangeAspect="1"/>
          </p:cNvPicPr>
          <p:nvPr/>
        </p:nvPicPr>
        <p:blipFill>
          <a:blip r:embed="rId4"/>
          <a:stretch>
            <a:fillRect/>
          </a:stretch>
        </p:blipFill>
        <p:spPr>
          <a:xfrm>
            <a:off x="957262" y="1900237"/>
            <a:ext cx="7229475" cy="1343025"/>
          </a:xfrm>
          <a:prstGeom prst="rect">
            <a:avLst/>
          </a:prstGeom>
        </p:spPr>
      </p:pic>
    </p:spTree>
    <p:custDataLst>
      <p:tags r:id="rId1"/>
    </p:custDataLst>
    <p:extLst>
      <p:ext uri="{BB962C8B-B14F-4D97-AF65-F5344CB8AC3E}">
        <p14:creationId xmlns:p14="http://schemas.microsoft.com/office/powerpoint/2010/main" val="3842440142"/>
      </p:ext>
    </p:extLst>
  </p:cSld>
  <p:clrMapOvr>
    <a:masterClrMapping/>
  </p:clrMapOvr>
  <p:transition spd="slow">
    <p:wip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sz="1600" dirty="0"/>
              <a:t>Troubleshooting Printing Issues</a:t>
            </a:r>
            <a:br>
              <a:rPr lang="en-US" altLang="en-US" sz="1600" dirty="0"/>
            </a:br>
            <a:r>
              <a:rPr lang="en-US" dirty="0"/>
              <a:t>Document Findings, Actions, and Outcomes</a:t>
            </a:r>
            <a:endParaRPr lang="en-US" altLang="en-US" dirty="0"/>
          </a:p>
        </p:txBody>
      </p:sp>
      <p:pic>
        <p:nvPicPr>
          <p:cNvPr id="3" name="Picture 2" descr="The table text reads document your findings, actions and outcomes and contains the following list: Discuss the solution implemented with the customer. Have the customer verify problem has been solved. Provide the customer with all paperwork. Document the steps taken to solve the problem in the work order and technician's journal. Document any components used in the repair. Document the time spent to solve the problem"/>
          <p:cNvPicPr>
            <a:picLocks noChangeAspect="1"/>
          </p:cNvPicPr>
          <p:nvPr/>
        </p:nvPicPr>
        <p:blipFill>
          <a:blip r:embed="rId4"/>
          <a:stretch>
            <a:fillRect/>
          </a:stretch>
        </p:blipFill>
        <p:spPr>
          <a:xfrm>
            <a:off x="981075" y="1704975"/>
            <a:ext cx="7181850" cy="1733550"/>
          </a:xfrm>
          <a:prstGeom prst="rect">
            <a:avLst/>
          </a:prstGeom>
        </p:spPr>
      </p:pic>
    </p:spTree>
    <p:custDataLst>
      <p:tags r:id="rId1"/>
    </p:custDataLst>
    <p:extLst>
      <p:ext uri="{BB962C8B-B14F-4D97-AF65-F5344CB8AC3E}">
        <p14:creationId xmlns:p14="http://schemas.microsoft.com/office/powerpoint/2010/main" val="3473158775"/>
      </p:ext>
    </p:extLst>
  </p:cSld>
  <p:clrMapOvr>
    <a:masterClrMapping/>
  </p:clrMapOvr>
  <p:transition spd="slow">
    <p:wip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1600" dirty="0"/>
              <a:t>Problems and Solutions</a:t>
            </a:r>
            <a:br>
              <a:rPr lang="en-US" altLang="en-US" sz="1600" dirty="0"/>
            </a:br>
            <a:r>
              <a:rPr lang="en-US" altLang="en-US" dirty="0"/>
              <a:t>Identify Printer Problems and Solutions</a:t>
            </a:r>
          </a:p>
        </p:txBody>
      </p:sp>
      <p:pic>
        <p:nvPicPr>
          <p:cNvPr id="2" name="Picture 1" descr="This figure shows a picture of a woman replacing a component inside of a printer."/>
          <p:cNvPicPr>
            <a:picLocks noChangeAspect="1"/>
          </p:cNvPicPr>
          <p:nvPr/>
        </p:nvPicPr>
        <p:blipFill>
          <a:blip r:embed="rId4"/>
          <a:stretch>
            <a:fillRect/>
          </a:stretch>
        </p:blipFill>
        <p:spPr>
          <a:xfrm>
            <a:off x="1725105" y="949890"/>
            <a:ext cx="5002982" cy="3503489"/>
          </a:xfrm>
          <a:prstGeom prst="rect">
            <a:avLst/>
          </a:prstGeom>
        </p:spPr>
      </p:pic>
    </p:spTree>
    <p:custDataLst>
      <p:tags r:id="rId1"/>
    </p:custDataLst>
    <p:extLst>
      <p:ext uri="{BB962C8B-B14F-4D97-AF65-F5344CB8AC3E}">
        <p14:creationId xmlns:p14="http://schemas.microsoft.com/office/powerpoint/2010/main" val="4014287960"/>
      </p:ext>
    </p:extLst>
  </p:cSld>
  <p:clrMapOvr>
    <a:masterClrMapping/>
  </p:clrMapOvr>
  <p:transition spd="slow">
    <p:wip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sz="1600" dirty="0"/>
              <a:t>Problems and Solutions</a:t>
            </a:r>
            <a:br>
              <a:rPr lang="en-US" altLang="en-US" sz="1600" dirty="0"/>
            </a:br>
            <a:r>
              <a:rPr lang="en-US" dirty="0"/>
              <a:t> Common Problems and Solutions for Printers</a:t>
            </a:r>
            <a:endParaRPr lang="en-US" altLang="en-US" dirty="0"/>
          </a:p>
        </p:txBody>
      </p:sp>
      <p:pic>
        <p:nvPicPr>
          <p:cNvPr id="2" name="Picture 1" descr="The image shows a page for common problems and solutions for printers. There are several problem types to select and each displays a table with probable causes and possible solutions. There is a link to the pdf that contains all of the information on this page.">
            <a:extLst>
              <a:ext uri="{FF2B5EF4-FFF2-40B4-BE49-F238E27FC236}">
                <a16:creationId xmlns:a16="http://schemas.microsoft.com/office/drawing/2014/main" id="{BCDEF0A1-05B5-483F-AFEA-E83837691846}"/>
              </a:ext>
            </a:extLst>
          </p:cNvPr>
          <p:cNvPicPr>
            <a:picLocks noChangeAspect="1"/>
          </p:cNvPicPr>
          <p:nvPr/>
        </p:nvPicPr>
        <p:blipFill>
          <a:blip r:embed="rId4"/>
          <a:stretch>
            <a:fillRect/>
          </a:stretch>
        </p:blipFill>
        <p:spPr>
          <a:xfrm>
            <a:off x="773723" y="902274"/>
            <a:ext cx="7221415" cy="3591831"/>
          </a:xfrm>
          <a:prstGeom prst="rect">
            <a:avLst/>
          </a:prstGeom>
        </p:spPr>
      </p:pic>
    </p:spTree>
    <p:custDataLst>
      <p:tags r:id="rId1"/>
    </p:custDataLst>
    <p:extLst>
      <p:ext uri="{BB962C8B-B14F-4D97-AF65-F5344CB8AC3E}">
        <p14:creationId xmlns:p14="http://schemas.microsoft.com/office/powerpoint/2010/main" val="1482581923"/>
      </p:ext>
    </p:extLst>
  </p:cSld>
  <p:clrMapOvr>
    <a:masterClrMapping/>
  </p:clrMapOvr>
  <p:transition spd="slow">
    <p:wip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sz="1600" dirty="0"/>
              <a:t>Problems and Solutions</a:t>
            </a:r>
            <a:br>
              <a:rPr lang="en-US" altLang="en-US" sz="1600" dirty="0"/>
            </a:br>
            <a:r>
              <a:rPr lang="en-US" dirty="0"/>
              <a:t> Common Problems and Solutions for Printers</a:t>
            </a:r>
            <a:r>
              <a:rPr lang="en-US" altLang="en-US" dirty="0"/>
              <a:t> (cont.)</a:t>
            </a:r>
          </a:p>
        </p:txBody>
      </p:sp>
      <p:pic>
        <p:nvPicPr>
          <p:cNvPr id="3" name="Picture 2" descr="The image shows a page for advanced  problems and solutions for printers. There are several problem types to select and each displays a table with probable causes and possible solutions. There is a link to the pdf that contains all of the information on this page.">
            <a:extLst>
              <a:ext uri="{FF2B5EF4-FFF2-40B4-BE49-F238E27FC236}">
                <a16:creationId xmlns:a16="http://schemas.microsoft.com/office/drawing/2014/main" id="{18A08948-91D4-45E6-B0C2-978468B4A299}"/>
              </a:ext>
            </a:extLst>
          </p:cNvPr>
          <p:cNvPicPr>
            <a:picLocks noChangeAspect="1"/>
          </p:cNvPicPr>
          <p:nvPr/>
        </p:nvPicPr>
        <p:blipFill>
          <a:blip r:embed="rId4"/>
          <a:stretch>
            <a:fillRect/>
          </a:stretch>
        </p:blipFill>
        <p:spPr>
          <a:xfrm>
            <a:off x="445477" y="875323"/>
            <a:ext cx="8081108" cy="3790462"/>
          </a:xfrm>
          <a:prstGeom prst="rect">
            <a:avLst/>
          </a:prstGeom>
        </p:spPr>
      </p:pic>
    </p:spTree>
    <p:custDataLst>
      <p:tags r:id="rId1"/>
    </p:custDataLst>
    <p:extLst>
      <p:ext uri="{BB962C8B-B14F-4D97-AF65-F5344CB8AC3E}">
        <p14:creationId xmlns:p14="http://schemas.microsoft.com/office/powerpoint/2010/main" val="1960757764"/>
      </p:ext>
    </p:extLst>
  </p:cSld>
  <p:clrMapOvr>
    <a:masterClrMapping/>
  </p:clrMapOvr>
  <p:transition spd="slow">
    <p:wip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915409"/>
            <a:ext cx="7598042" cy="1802391"/>
          </a:xfrm>
        </p:spPr>
        <p:txBody>
          <a:bodyPr/>
          <a:lstStyle/>
          <a:p>
            <a:r>
              <a:rPr lang="en-US" sz="4000" dirty="0">
                <a:solidFill>
                  <a:schemeClr val="accent5">
                    <a:lumMod val="40000"/>
                    <a:lumOff val="60000"/>
                  </a:schemeClr>
                </a:solidFill>
              </a:rPr>
              <a:t>8.6 Chapter Summary</a:t>
            </a:r>
          </a:p>
        </p:txBody>
      </p:sp>
    </p:spTree>
    <p:custDataLst>
      <p:tags r:id="rId1"/>
    </p:custDataLst>
    <p:extLst>
      <p:ext uri="{BB962C8B-B14F-4D97-AF65-F5344CB8AC3E}">
        <p14:creationId xmlns:p14="http://schemas.microsoft.com/office/powerpoint/2010/main" val="2688638842"/>
      </p:ext>
    </p:extLst>
  </p:cSld>
  <p:clrMapOvr>
    <a:masterClrMapping/>
  </p:clrMapOvr>
  <p:transition spd="slow">
    <p:wipe/>
  </p:transition>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6321" name="Rectangle 2"/>
          <p:cNvSpPr>
            <a:spLocks noGrp="1" noChangeArrowheads="1"/>
          </p:cNvSpPr>
          <p:nvPr>
            <p:ph type="title"/>
          </p:nvPr>
        </p:nvSpPr>
        <p:spPr/>
        <p:txBody>
          <a:bodyPr/>
          <a:lstStyle/>
          <a:p>
            <a:pPr eaLnBrk="1" hangingPunct="1"/>
            <a:r>
              <a:rPr lang="en-US" sz="1400" dirty="0">
                <a:latin typeface="Arial" charset="0"/>
              </a:rPr>
              <a:t>Section 8.6</a:t>
            </a:r>
            <a:br>
              <a:rPr lang="en-US" dirty="0">
                <a:latin typeface="Arial" charset="0"/>
              </a:rPr>
            </a:br>
            <a:r>
              <a:rPr lang="en-US" dirty="0">
                <a:latin typeface="Arial" charset="0"/>
              </a:rPr>
              <a:t>New Terms and Commands</a:t>
            </a:r>
          </a:p>
        </p:txBody>
      </p:sp>
      <p:graphicFrame>
        <p:nvGraphicFramePr>
          <p:cNvPr id="3" name="Content Placeholder 2"/>
          <p:cNvGraphicFramePr>
            <a:graphicFrameLocks noGrp="1"/>
          </p:cNvGraphicFramePr>
          <p:nvPr>
            <p:ph idx="1"/>
            <p:extLst>
              <p:ext uri="{D42A27DB-BD31-4B8C-83A1-F6EECF244321}">
                <p14:modId xmlns:p14="http://schemas.microsoft.com/office/powerpoint/2010/main" val="544369646"/>
              </p:ext>
            </p:extLst>
          </p:nvPr>
        </p:nvGraphicFramePr>
        <p:xfrm>
          <a:off x="144463" y="798513"/>
          <a:ext cx="8853486" cy="3738880"/>
        </p:xfrm>
        <a:graphic>
          <a:graphicData uri="http://schemas.openxmlformats.org/drawingml/2006/table">
            <a:tbl>
              <a:tblPr firstRow="1" bandRow="1">
                <a:tableStyleId>{F5AB1C69-6EDB-4FF4-983F-18BD219EF322}</a:tableStyleId>
              </a:tblPr>
              <a:tblGrid>
                <a:gridCol w="2951162">
                  <a:extLst>
                    <a:ext uri="{9D8B030D-6E8A-4147-A177-3AD203B41FA5}">
                      <a16:colId xmlns:a16="http://schemas.microsoft.com/office/drawing/2014/main" val="2731093094"/>
                    </a:ext>
                  </a:extLst>
                </a:gridCol>
                <a:gridCol w="2951162">
                  <a:extLst>
                    <a:ext uri="{9D8B030D-6E8A-4147-A177-3AD203B41FA5}">
                      <a16:colId xmlns:a16="http://schemas.microsoft.com/office/drawing/2014/main" val="2353496225"/>
                    </a:ext>
                  </a:extLst>
                </a:gridCol>
                <a:gridCol w="2951162">
                  <a:extLst>
                    <a:ext uri="{9D8B030D-6E8A-4147-A177-3AD203B41FA5}">
                      <a16:colId xmlns:a16="http://schemas.microsoft.com/office/drawing/2014/main" val="281959122"/>
                    </a:ext>
                  </a:extLst>
                </a:gridCol>
              </a:tblGrid>
              <a:tr h="370840">
                <a:tc>
                  <a:txBody>
                    <a:bodyPr/>
                    <a:lstStyle/>
                    <a:p>
                      <a:pPr marL="173038" indent="-173038">
                        <a:spcBef>
                          <a:spcPts val="200"/>
                        </a:spcBef>
                        <a:spcAft>
                          <a:spcPts val="200"/>
                        </a:spcAft>
                        <a:buFont typeface="Arial" panose="020B0604020202020204" pitchFamily="34" charset="0"/>
                        <a:buChar char="•"/>
                      </a:pPr>
                      <a:r>
                        <a:rPr lang="en-US" b="0" dirty="0">
                          <a:solidFill>
                            <a:schemeClr val="tx1"/>
                          </a:solidFill>
                          <a:latin typeface="+mn-lt"/>
                        </a:rPr>
                        <a:t>Laser</a:t>
                      </a:r>
                      <a:r>
                        <a:rPr lang="en-US" b="0" baseline="0" dirty="0">
                          <a:solidFill>
                            <a:schemeClr val="tx1"/>
                          </a:solidFill>
                          <a:latin typeface="+mn-lt"/>
                        </a:rPr>
                        <a:t> printer</a:t>
                      </a:r>
                      <a:endParaRPr lang="en-US" b="0" dirty="0">
                        <a:solidFill>
                          <a:schemeClr val="tx1"/>
                        </a:solidFill>
                        <a:latin typeface="+mn-lt"/>
                      </a:endParaRPr>
                    </a:p>
                    <a:p>
                      <a:pPr marL="173038" indent="-173038">
                        <a:spcBef>
                          <a:spcPts val="200"/>
                        </a:spcBef>
                        <a:spcAft>
                          <a:spcPts val="200"/>
                        </a:spcAft>
                        <a:buFont typeface="Arial" panose="020B0604020202020204" pitchFamily="34" charset="0"/>
                        <a:buChar char="•"/>
                      </a:pPr>
                      <a:r>
                        <a:rPr lang="en-US" b="0" dirty="0">
                          <a:solidFill>
                            <a:schemeClr val="tx1"/>
                          </a:solidFill>
                          <a:latin typeface="+mn-lt"/>
                        </a:rPr>
                        <a:t>Inkjet printer</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a:solidFill>
                            <a:schemeClr val="tx1"/>
                          </a:solidFill>
                          <a:latin typeface="+mn-lt"/>
                          <a:ea typeface="+mn-ea"/>
                          <a:cs typeface="+mn-cs"/>
                        </a:rPr>
                        <a:t>Impact printer</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400" b="0" kern="1200" dirty="0">
                          <a:solidFill>
                            <a:schemeClr val="tx1"/>
                          </a:solidFill>
                          <a:latin typeface="+mn-lt"/>
                          <a:ea typeface="+mn-ea"/>
                          <a:cs typeface="+mn-cs"/>
                        </a:rPr>
                        <a:t>Thermal printer</a:t>
                      </a:r>
                      <a:endParaRPr lang="en-US" b="0" dirty="0">
                        <a:solidFill>
                          <a:schemeClr val="tx1"/>
                        </a:solidFill>
                        <a:latin typeface="+mn-lt"/>
                      </a:endParaRPr>
                    </a:p>
                    <a:p>
                      <a:pPr marL="173038" indent="-173038">
                        <a:spcBef>
                          <a:spcPts val="200"/>
                        </a:spcBef>
                        <a:spcAft>
                          <a:spcPts val="200"/>
                        </a:spcAft>
                        <a:buFont typeface="Arial" panose="020B0604020202020204" pitchFamily="34" charset="0"/>
                        <a:buChar char="•"/>
                      </a:pPr>
                      <a:r>
                        <a:rPr lang="en-US" b="0" dirty="0">
                          <a:solidFill>
                            <a:schemeClr val="tx1"/>
                          </a:solidFill>
                          <a:latin typeface="+mn-lt"/>
                        </a:rPr>
                        <a:t>3D printer</a:t>
                      </a:r>
                    </a:p>
                    <a:p>
                      <a:pPr marL="173038" indent="-173038">
                        <a:spcBef>
                          <a:spcPts val="200"/>
                        </a:spcBef>
                        <a:spcAft>
                          <a:spcPts val="200"/>
                        </a:spcAft>
                        <a:buFont typeface="Arial" panose="020B0604020202020204" pitchFamily="34" charset="0"/>
                        <a:buChar char="•"/>
                      </a:pPr>
                      <a:r>
                        <a:rPr lang="en-US" b="0" dirty="0">
                          <a:solidFill>
                            <a:schemeClr val="tx1"/>
                          </a:solidFill>
                          <a:latin typeface="+mn-lt"/>
                        </a:rPr>
                        <a:t>ADF</a:t>
                      </a:r>
                    </a:p>
                    <a:p>
                      <a:pPr marL="173038" indent="-173038">
                        <a:spcBef>
                          <a:spcPts val="200"/>
                        </a:spcBef>
                        <a:spcAft>
                          <a:spcPts val="200"/>
                        </a:spcAft>
                        <a:buFont typeface="Arial" panose="020B0604020202020204" pitchFamily="34" charset="0"/>
                        <a:buChar char="•"/>
                      </a:pPr>
                      <a:r>
                        <a:rPr lang="en-US" b="0" dirty="0">
                          <a:solidFill>
                            <a:schemeClr val="tx1"/>
                          </a:solidFill>
                          <a:latin typeface="+mn-lt"/>
                        </a:rPr>
                        <a:t>Print head</a:t>
                      </a:r>
                    </a:p>
                    <a:p>
                      <a:pPr marL="173038" indent="-173038">
                        <a:spcBef>
                          <a:spcPts val="200"/>
                        </a:spcBef>
                        <a:spcAft>
                          <a:spcPts val="200"/>
                        </a:spcAft>
                        <a:buFont typeface="Arial" panose="020B0604020202020204" pitchFamily="34" charset="0"/>
                        <a:buChar char="•"/>
                      </a:pPr>
                      <a:r>
                        <a:rPr lang="en-US" b="0" dirty="0">
                          <a:solidFill>
                            <a:schemeClr val="tx1"/>
                          </a:solidFill>
                          <a:latin typeface="+mn-lt"/>
                        </a:rPr>
                        <a:t>Roller</a:t>
                      </a:r>
                    </a:p>
                    <a:p>
                      <a:pPr marL="173038" indent="-173038">
                        <a:spcBef>
                          <a:spcPts val="200"/>
                        </a:spcBef>
                        <a:spcAft>
                          <a:spcPts val="200"/>
                        </a:spcAft>
                        <a:buFont typeface="Arial" panose="020B0604020202020204" pitchFamily="34" charset="0"/>
                        <a:buChar char="•"/>
                      </a:pPr>
                      <a:r>
                        <a:rPr lang="en-US" b="0" dirty="0">
                          <a:solidFill>
                            <a:schemeClr val="tx1"/>
                          </a:solidFill>
                          <a:latin typeface="+mn-lt"/>
                        </a:rPr>
                        <a:t>Feeder</a:t>
                      </a:r>
                    </a:p>
                    <a:p>
                      <a:pPr marL="173038" indent="-173038">
                        <a:spcBef>
                          <a:spcPts val="200"/>
                        </a:spcBef>
                        <a:spcAft>
                          <a:spcPts val="200"/>
                        </a:spcAft>
                        <a:buFont typeface="Arial" panose="020B0604020202020204" pitchFamily="34" charset="0"/>
                        <a:buChar char="•"/>
                      </a:pPr>
                      <a:r>
                        <a:rPr lang="en-US" b="0" dirty="0">
                          <a:solidFill>
                            <a:schemeClr val="tx1"/>
                          </a:solidFill>
                          <a:latin typeface="+mn-lt"/>
                        </a:rPr>
                        <a:t>Duplexing assembly</a:t>
                      </a:r>
                    </a:p>
                    <a:p>
                      <a:pPr marL="173038" indent="-173038">
                        <a:spcBef>
                          <a:spcPts val="200"/>
                        </a:spcBef>
                        <a:spcAft>
                          <a:spcPts val="200"/>
                        </a:spcAft>
                        <a:buFont typeface="Arial" panose="020B0604020202020204" pitchFamily="34" charset="0"/>
                        <a:buChar char="•"/>
                      </a:pPr>
                      <a:r>
                        <a:rPr lang="en-US" b="0" dirty="0">
                          <a:solidFill>
                            <a:schemeClr val="tx1"/>
                          </a:solidFill>
                          <a:latin typeface="+mn-lt"/>
                        </a:rPr>
                        <a:t>Ink cartridge</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a:solidFill>
                            <a:schemeClr val="tx1"/>
                          </a:solidFill>
                          <a:latin typeface="+mn-lt"/>
                          <a:ea typeface="+mn-ea"/>
                          <a:cs typeface="+mn-cs"/>
                        </a:rPr>
                        <a:t>Carriage/belt</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a:solidFill>
                            <a:schemeClr val="tx1"/>
                          </a:solidFill>
                          <a:latin typeface="+mn-lt"/>
                          <a:ea typeface="+mn-ea"/>
                          <a:cs typeface="+mn-cs"/>
                        </a:rPr>
                        <a:t>Imaging</a:t>
                      </a:r>
                      <a:r>
                        <a:rPr lang="en-US" sz="1400" b="0" kern="1200" baseline="0" dirty="0">
                          <a:solidFill>
                            <a:schemeClr val="tx1"/>
                          </a:solidFill>
                          <a:latin typeface="+mn-lt"/>
                          <a:ea typeface="+mn-ea"/>
                          <a:cs typeface="+mn-cs"/>
                        </a:rPr>
                        <a:t> drum</a:t>
                      </a:r>
                      <a:endParaRPr lang="en-US" sz="1400" b="0" kern="1200" dirty="0">
                        <a:solidFill>
                          <a:schemeClr val="tx1"/>
                        </a:solidFill>
                        <a:latin typeface="+mn-lt"/>
                        <a:ea typeface="+mn-ea"/>
                        <a:cs typeface="+mn-cs"/>
                      </a:endParaRP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a:solidFill>
                            <a:schemeClr val="tx1"/>
                          </a:solidFill>
                          <a:latin typeface="+mn-lt"/>
                          <a:ea typeface="+mn-ea"/>
                          <a:cs typeface="+mn-cs"/>
                        </a:rPr>
                        <a:t>Toner cartridge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400" b="0" kern="1200" dirty="0">
                          <a:solidFill>
                            <a:schemeClr val="tx1"/>
                          </a:solidFill>
                          <a:latin typeface="+mn-lt"/>
                          <a:ea typeface="+mn-ea"/>
                          <a:cs typeface="+mn-cs"/>
                        </a:rPr>
                        <a:t>Fuser assembly</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a:solidFill>
                            <a:schemeClr val="tx1"/>
                          </a:solidFill>
                          <a:latin typeface="+mn-lt"/>
                          <a:ea typeface="+mn-ea"/>
                          <a:cs typeface="+mn-cs"/>
                        </a:rPr>
                        <a:t>Transfer roller</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a:solidFill>
                            <a:schemeClr val="tx1"/>
                          </a:solidFill>
                          <a:latin typeface="+mn-lt"/>
                          <a:ea typeface="+mn-ea"/>
                          <a:cs typeface="+mn-cs"/>
                        </a:rPr>
                        <a:t>Pickup rollers</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a:solidFill>
                            <a:schemeClr val="tx1"/>
                          </a:solidFill>
                          <a:latin typeface="+mn-lt"/>
                          <a:ea typeface="+mn-ea"/>
                          <a:cs typeface="+mn-cs"/>
                        </a:rPr>
                        <a:t>Processing</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a:solidFill>
                            <a:schemeClr val="tx1"/>
                          </a:solidFill>
                          <a:latin typeface="+mn-lt"/>
                          <a:ea typeface="+mn-ea"/>
                          <a:cs typeface="+mn-cs"/>
                        </a:rPr>
                        <a:t>Charging</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a:solidFill>
                            <a:schemeClr val="tx1"/>
                          </a:solidFill>
                          <a:latin typeface="+mn-lt"/>
                          <a:ea typeface="+mn-ea"/>
                          <a:cs typeface="+mn-cs"/>
                        </a:rPr>
                        <a:t>Exposing</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a:solidFill>
                            <a:schemeClr val="tx1"/>
                          </a:solidFill>
                          <a:latin typeface="+mn-lt"/>
                          <a:ea typeface="+mn-ea"/>
                          <a:cs typeface="+mn-cs"/>
                        </a:rPr>
                        <a:t>Developing</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a:solidFill>
                            <a:schemeClr val="tx1"/>
                          </a:solidFill>
                          <a:latin typeface="+mn-lt"/>
                          <a:ea typeface="+mn-ea"/>
                          <a:cs typeface="+mn-cs"/>
                        </a:rPr>
                        <a:t>Transferring</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a:solidFill>
                            <a:schemeClr val="tx1"/>
                          </a:solidFill>
                          <a:latin typeface="+mn-lt"/>
                          <a:ea typeface="+mn-ea"/>
                          <a:cs typeface="+mn-cs"/>
                        </a:rPr>
                        <a:t>Fusing</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a:solidFill>
                            <a:schemeClr val="tx1"/>
                          </a:solidFill>
                          <a:latin typeface="+mn-lt"/>
                          <a:ea typeface="+mn-ea"/>
                          <a:cs typeface="+mn-cs"/>
                        </a:rPr>
                        <a:t>Cleaning</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a:solidFill>
                            <a:schemeClr val="tx1"/>
                          </a:solidFill>
                          <a:latin typeface="+mn-lt"/>
                          <a:ea typeface="+mn-ea"/>
                          <a:cs typeface="+mn-cs"/>
                        </a:rPr>
                        <a:t>Virtual</a:t>
                      </a:r>
                      <a:r>
                        <a:rPr lang="en-US" sz="1400" b="0" kern="1200" baseline="0" dirty="0">
                          <a:solidFill>
                            <a:schemeClr val="tx1"/>
                          </a:solidFill>
                          <a:latin typeface="+mn-lt"/>
                          <a:ea typeface="+mn-ea"/>
                          <a:cs typeface="+mn-cs"/>
                        </a:rPr>
                        <a:t> printer</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baseline="0" dirty="0">
                          <a:solidFill>
                            <a:schemeClr val="tx1"/>
                          </a:solidFill>
                          <a:latin typeface="+mn-lt"/>
                          <a:ea typeface="+mn-ea"/>
                          <a:cs typeface="+mn-cs"/>
                        </a:rPr>
                        <a:t>Print to file</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baseline="0" dirty="0">
                          <a:solidFill>
                            <a:schemeClr val="tx1"/>
                          </a:solidFill>
                          <a:latin typeface="+mn-lt"/>
                          <a:ea typeface="+mn-ea"/>
                          <a:cs typeface="+mn-cs"/>
                        </a:rPr>
                        <a:t>Print to PDF</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baseline="0" dirty="0">
                          <a:solidFill>
                            <a:schemeClr val="tx1"/>
                          </a:solidFill>
                          <a:latin typeface="+mn-lt"/>
                          <a:ea typeface="+mn-ea"/>
                          <a:cs typeface="+mn-cs"/>
                        </a:rPr>
                        <a:t>Print to XPS</a:t>
                      </a:r>
                      <a:endParaRPr lang="en-US" sz="1400" b="0"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400" b="0" kern="1200" dirty="0">
                          <a:solidFill>
                            <a:schemeClr val="tx1"/>
                          </a:solidFill>
                          <a:latin typeface="+mn-lt"/>
                          <a:ea typeface="+mn-ea"/>
                          <a:cs typeface="+mn-cs"/>
                        </a:rPr>
                        <a:t>Print to image</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400" b="0" kern="1200" dirty="0">
                          <a:solidFill>
                            <a:schemeClr val="tx1"/>
                          </a:solidFill>
                          <a:latin typeface="+mn-lt"/>
                          <a:ea typeface="+mn-ea"/>
                          <a:cs typeface="+mn-cs"/>
                        </a:rPr>
                        <a:t>Cloud printing</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400" b="0" kern="1200" dirty="0">
                          <a:solidFill>
                            <a:schemeClr val="tx1"/>
                          </a:solidFill>
                          <a:latin typeface="+mn-lt"/>
                          <a:ea typeface="+mn-ea"/>
                          <a:cs typeface="+mn-cs"/>
                        </a:rPr>
                        <a:t>Plastic filament</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400" b="0" kern="1200" dirty="0">
                          <a:solidFill>
                            <a:schemeClr val="tx1"/>
                          </a:solidFill>
                          <a:latin typeface="+mn-lt"/>
                          <a:ea typeface="+mn-ea"/>
                          <a:cs typeface="+mn-cs"/>
                        </a:rPr>
                        <a:t>Filament</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400" b="0" kern="1200" dirty="0">
                          <a:solidFill>
                            <a:schemeClr val="tx1"/>
                          </a:solidFill>
                          <a:latin typeface="+mn-lt"/>
                          <a:ea typeface="+mn-ea"/>
                          <a:cs typeface="+mn-cs"/>
                        </a:rPr>
                        <a:t>Feeder</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400" b="0" kern="1200" dirty="0" err="1">
                          <a:solidFill>
                            <a:schemeClr val="tx1"/>
                          </a:solidFill>
                          <a:latin typeface="+mn-lt"/>
                          <a:ea typeface="+mn-ea"/>
                          <a:cs typeface="+mn-cs"/>
                        </a:rPr>
                        <a:t>Hotend</a:t>
                      </a:r>
                      <a:r>
                        <a:rPr lang="en-US" sz="1400" b="0" kern="1200" dirty="0">
                          <a:solidFill>
                            <a:schemeClr val="tx1"/>
                          </a:solidFill>
                          <a:latin typeface="+mn-lt"/>
                          <a:ea typeface="+mn-ea"/>
                          <a:cs typeface="+mn-cs"/>
                        </a:rPr>
                        <a:t> Nozzle</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400" b="0" kern="1200" dirty="0">
                          <a:solidFill>
                            <a:schemeClr val="tx1"/>
                          </a:solidFill>
                          <a:latin typeface="+mn-lt"/>
                          <a:ea typeface="+mn-ea"/>
                          <a:cs typeface="+mn-cs"/>
                        </a:rPr>
                        <a:t>Axis</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400" b="0" kern="1200" dirty="0">
                          <a:solidFill>
                            <a:schemeClr val="tx1"/>
                          </a:solidFill>
                          <a:latin typeface="+mn-lt"/>
                          <a:ea typeface="+mn-ea"/>
                          <a:cs typeface="+mn-cs"/>
                        </a:rPr>
                        <a:t>Print bed</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400" b="0" kern="1200" dirty="0">
                          <a:solidFill>
                            <a:schemeClr val="tx1"/>
                          </a:solidFill>
                          <a:latin typeface="+mn-lt"/>
                          <a:ea typeface="+mn-ea"/>
                          <a:cs typeface="+mn-cs"/>
                        </a:rPr>
                        <a:t>Printer driver</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400" b="0" kern="1200" dirty="0">
                          <a:solidFill>
                            <a:schemeClr val="tx1"/>
                          </a:solidFill>
                          <a:latin typeface="+mn-lt"/>
                          <a:ea typeface="+mn-ea"/>
                          <a:cs typeface="+mn-cs"/>
                        </a:rPr>
                        <a:t>Collation</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400" b="0" kern="1200" dirty="0">
                          <a:solidFill>
                            <a:schemeClr val="tx1"/>
                          </a:solidFill>
                          <a:latin typeface="+mn-lt"/>
                          <a:ea typeface="+mn-ea"/>
                          <a:cs typeface="+mn-cs"/>
                        </a:rPr>
                        <a:t>Hardware</a:t>
                      </a:r>
                      <a:r>
                        <a:rPr lang="en-US" sz="1400" b="0" kern="1200" baseline="0" dirty="0">
                          <a:solidFill>
                            <a:schemeClr val="tx1"/>
                          </a:solidFill>
                          <a:latin typeface="+mn-lt"/>
                          <a:ea typeface="+mn-ea"/>
                          <a:cs typeface="+mn-cs"/>
                        </a:rPr>
                        <a:t> print server</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400" b="0" kern="1200" baseline="0" dirty="0">
                          <a:solidFill>
                            <a:schemeClr val="tx1"/>
                          </a:solidFill>
                          <a:latin typeface="+mn-lt"/>
                          <a:ea typeface="+mn-ea"/>
                          <a:cs typeface="+mn-cs"/>
                        </a:rPr>
                        <a:t>Software print server</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400" b="0" kern="1200" baseline="0" dirty="0">
                          <a:solidFill>
                            <a:schemeClr val="tx1"/>
                          </a:solidFill>
                          <a:latin typeface="+mn-lt"/>
                          <a:ea typeface="+mn-ea"/>
                          <a:cs typeface="+mn-cs"/>
                        </a:rPr>
                        <a:t>Dedicated print server</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400" b="0" kern="1200" baseline="0" dirty="0">
                          <a:solidFill>
                            <a:schemeClr val="tx1"/>
                          </a:solidFill>
                          <a:latin typeface="+mn-lt"/>
                          <a:ea typeface="+mn-ea"/>
                          <a:cs typeface="+mn-cs"/>
                        </a:rPr>
                        <a:t>Preventive maintenance</a:t>
                      </a:r>
                      <a:endParaRPr lang="en-US" sz="1400" b="0"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00795013"/>
                  </a:ext>
                </a:extLst>
              </a:tr>
            </a:tbl>
          </a:graphicData>
        </a:graphic>
      </p:graphicFrame>
    </p:spTree>
    <p:custDataLst>
      <p:tags r:id="rId1"/>
    </p:custDataLst>
    <p:extLst>
      <p:ext uri="{BB962C8B-B14F-4D97-AF65-F5344CB8AC3E}">
        <p14:creationId xmlns:p14="http://schemas.microsoft.com/office/powerpoint/2010/main" val="994453015"/>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170" name="Rectangle 33"/>
          <p:cNvSpPr>
            <a:spLocks noGrp="1" noChangeArrowheads="1"/>
          </p:cNvSpPr>
          <p:nvPr>
            <p:ph type="title"/>
          </p:nvPr>
        </p:nvSpPr>
        <p:spPr/>
        <p:txBody>
          <a:bodyPr/>
          <a:lstStyle/>
          <a:p>
            <a:pPr eaLnBrk="1" hangingPunct="1"/>
            <a:r>
              <a:rPr lang="en-US" dirty="0"/>
              <a:t>Chapter 8: Assessment</a:t>
            </a:r>
          </a:p>
        </p:txBody>
      </p:sp>
      <p:sp>
        <p:nvSpPr>
          <p:cNvPr id="7171" name="Rectangle 34"/>
          <p:cNvSpPr>
            <a:spLocks noGrp="1" noChangeArrowheads="1"/>
          </p:cNvSpPr>
          <p:nvPr>
            <p:ph idx="1"/>
          </p:nvPr>
        </p:nvSpPr>
        <p:spPr/>
        <p:txBody>
          <a:bodyPr/>
          <a:lstStyle/>
          <a:p>
            <a:pPr eaLnBrk="1" hangingPunct="1">
              <a:spcBef>
                <a:spcPct val="30000"/>
              </a:spcBef>
            </a:pPr>
            <a:r>
              <a:rPr lang="en-US" dirty="0"/>
              <a:t>Students should complete Chapter 8, “Assessment” after completing Chapter 8.</a:t>
            </a:r>
          </a:p>
          <a:p>
            <a:pPr eaLnBrk="1" hangingPunct="1">
              <a:spcBef>
                <a:spcPct val="30000"/>
              </a:spcBef>
            </a:pPr>
            <a:r>
              <a:rPr lang="en-US" dirty="0"/>
              <a:t>Quizzes, labs, and other activities can be used to informally assess student progress.</a:t>
            </a:r>
          </a:p>
        </p:txBody>
      </p:sp>
    </p:spTree>
    <p:custDataLst>
      <p:tags r:id="rId1"/>
    </p:custDataLst>
    <p:extLst>
      <p:ext uri="{BB962C8B-B14F-4D97-AF65-F5344CB8AC3E}">
        <p14:creationId xmlns:p14="http://schemas.microsoft.com/office/powerpoint/2010/main" val="1296080354"/>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Chapter 8: Best Practices</a:t>
            </a:r>
          </a:p>
        </p:txBody>
      </p:sp>
      <p:sp>
        <p:nvSpPr>
          <p:cNvPr id="11266" name="Rectangle 34"/>
          <p:cNvSpPr>
            <a:spLocks noGrp="1" noChangeArrowheads="1"/>
          </p:cNvSpPr>
          <p:nvPr>
            <p:ph idx="1"/>
          </p:nvPr>
        </p:nvSpPr>
        <p:spPr/>
        <p:txBody>
          <a:bodyPr/>
          <a:lstStyle/>
          <a:p>
            <a:pPr marL="0" indent="0">
              <a:lnSpc>
                <a:spcPct val="85000"/>
              </a:lnSpc>
              <a:spcBef>
                <a:spcPct val="30000"/>
              </a:spcBef>
              <a:buNone/>
            </a:pPr>
            <a:r>
              <a:rPr lang="en-US" dirty="0"/>
              <a:t>Prior to teaching Chapter 8, the instructor should:</a:t>
            </a:r>
          </a:p>
          <a:p>
            <a:pPr eaLnBrk="1" hangingPunct="1">
              <a:lnSpc>
                <a:spcPct val="85000"/>
              </a:lnSpc>
              <a:spcBef>
                <a:spcPct val="30000"/>
              </a:spcBef>
            </a:pPr>
            <a:r>
              <a:rPr lang="en-US" dirty="0"/>
              <a:t>Complete Chapter 8, “Assessment.”</a:t>
            </a:r>
          </a:p>
          <a:p>
            <a:pPr eaLnBrk="1" hangingPunct="1">
              <a:lnSpc>
                <a:spcPct val="85000"/>
              </a:lnSpc>
              <a:spcBef>
                <a:spcPct val="30000"/>
              </a:spcBef>
            </a:pPr>
            <a:r>
              <a:rPr lang="en-US" dirty="0"/>
              <a:t>The objectives of this chapter are:</a:t>
            </a:r>
          </a:p>
          <a:p>
            <a:pPr marL="557213" lvl="1" indent="-214313">
              <a:buFont typeface="Arial" panose="020B0604020202020204" pitchFamily="34" charset="0"/>
              <a:buChar char="•"/>
            </a:pPr>
            <a:r>
              <a:rPr lang="en-US" sz="1200" dirty="0"/>
              <a:t>Explain the purpose and characteristics of different types of printers.</a:t>
            </a:r>
          </a:p>
          <a:p>
            <a:pPr marL="557213" lvl="1" indent="-214313">
              <a:buFont typeface="Arial" panose="020B0604020202020204" pitchFamily="34" charset="0"/>
              <a:buChar char="•"/>
            </a:pPr>
            <a:r>
              <a:rPr lang="en-US" sz="1200" dirty="0"/>
              <a:t>Compare different types of printers.</a:t>
            </a:r>
          </a:p>
          <a:p>
            <a:pPr marL="557213" lvl="1" indent="-214313">
              <a:buFont typeface="Arial" panose="020B0604020202020204" pitchFamily="34" charset="0"/>
              <a:buChar char="•"/>
            </a:pPr>
            <a:r>
              <a:rPr lang="en-US" sz="1200" dirty="0"/>
              <a:t>Install a printer.</a:t>
            </a:r>
          </a:p>
          <a:p>
            <a:pPr marL="557213" lvl="1" indent="-214313">
              <a:buFont typeface="Arial" panose="020B0604020202020204" pitchFamily="34" charset="0"/>
              <a:buChar char="•"/>
            </a:pPr>
            <a:r>
              <a:rPr lang="en-US" sz="1200" dirty="0"/>
              <a:t>Configure printer sharing.</a:t>
            </a:r>
          </a:p>
          <a:p>
            <a:pPr marL="557213" lvl="1" indent="-214313">
              <a:buFont typeface="Arial" panose="020B0604020202020204" pitchFamily="34" charset="0"/>
              <a:buChar char="•"/>
            </a:pPr>
            <a:r>
              <a:rPr lang="en-US" sz="1200" dirty="0"/>
              <a:t>Implement preventive maintenance and troubleshooting techniques on printers.</a:t>
            </a:r>
          </a:p>
          <a:p>
            <a:pPr marL="557213" lvl="1" indent="-214313">
              <a:buFont typeface="Arial" panose="020B0604020202020204" pitchFamily="34" charset="0"/>
              <a:buChar char="•"/>
            </a:pPr>
            <a:endParaRPr lang="en-US" b="1" dirty="0">
              <a:solidFill>
                <a:srgbClr val="FF0000"/>
              </a:solidFill>
            </a:endParaRPr>
          </a:p>
          <a:p>
            <a:pPr eaLnBrk="1" hangingPunct="1">
              <a:lnSpc>
                <a:spcPct val="85000"/>
              </a:lnSpc>
              <a:spcBef>
                <a:spcPct val="30000"/>
              </a:spcBef>
            </a:pPr>
            <a:endParaRPr lang="en-US" dirty="0"/>
          </a:p>
        </p:txBody>
      </p:sp>
    </p:spTree>
    <p:custDataLst>
      <p:tags r:id="rId1"/>
    </p:custDataLst>
    <p:extLst>
      <p:ext uri="{BB962C8B-B14F-4D97-AF65-F5344CB8AC3E}">
        <p14:creationId xmlns:p14="http://schemas.microsoft.com/office/powerpoint/2010/main" val="2379341361"/>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Chapter 8: Best Practices (Cont.)</a:t>
            </a:r>
          </a:p>
        </p:txBody>
      </p:sp>
      <p:sp>
        <p:nvSpPr>
          <p:cNvPr id="11266" name="Rectangle 34"/>
          <p:cNvSpPr>
            <a:spLocks noGrp="1" noChangeArrowheads="1"/>
          </p:cNvSpPr>
          <p:nvPr>
            <p:ph idx="1"/>
          </p:nvPr>
        </p:nvSpPr>
        <p:spPr/>
        <p:txBody>
          <a:bodyPr/>
          <a:lstStyle/>
          <a:p>
            <a:r>
              <a:rPr lang="en-US" dirty="0"/>
              <a:t>Make sure the students understand the potential safety hazards and safety procedures associated with printers and scanners—high temperature on laser printers, high voltage on laser printers, scanner LEDs.</a:t>
            </a:r>
          </a:p>
          <a:p>
            <a:r>
              <a:rPr lang="en-US" dirty="0"/>
              <a:t>If there is time, show the videos for any types of printers you don’t have in the classroom or make them mandatory for an online course. </a:t>
            </a:r>
          </a:p>
          <a:p>
            <a:r>
              <a:rPr lang="en-US" dirty="0"/>
              <a:t>Practice finding printer drivers or printer driver upgrades say for an older printer that is currently installed on a Windows 7 computer that is being upgraded to Windows 10 or demonstrate how you would do this.</a:t>
            </a:r>
          </a:p>
          <a:p>
            <a:r>
              <a:rPr lang="en-US" dirty="0"/>
              <a:t>Have the students adjust printer settings for collation, duplexing if possible, and orientation.</a:t>
            </a:r>
          </a:p>
          <a:p>
            <a:r>
              <a:rPr lang="en-US" dirty="0"/>
              <a:t>One way to go through the different printer types is to divide the class into 5 groups (impact, inkjet, thermal, 3D, and laser). Give them time to research information about what makes their type of printer different and present in less than 5 minutes the most important points.</a:t>
            </a:r>
          </a:p>
        </p:txBody>
      </p:sp>
    </p:spTree>
    <p:custDataLst>
      <p:tags r:id="rId1"/>
    </p:custDataLst>
    <p:extLst>
      <p:ext uri="{BB962C8B-B14F-4D97-AF65-F5344CB8AC3E}">
        <p14:creationId xmlns:p14="http://schemas.microsoft.com/office/powerpoint/2010/main" val="3929071732"/>
      </p:ext>
    </p:extLst>
  </p:cSld>
  <p:clrMapOvr>
    <a:masterClrMapping/>
  </p:clrMapOvr>
  <p:transition spd="slow">
    <p:wipe/>
  </p:transition>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 name="ARTICULATE_SLIDE_COUNT" val="69"/>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Default Theme">
  <a:themeElements>
    <a:clrScheme name="Custom 6">
      <a:dk1>
        <a:srgbClr val="58585B"/>
      </a:dk1>
      <a:lt1>
        <a:srgbClr val="FFFFFF"/>
      </a:lt1>
      <a:dk2>
        <a:srgbClr val="58585B"/>
      </a:dk2>
      <a:lt2>
        <a:srgbClr val="81C569"/>
      </a:lt2>
      <a:accent1>
        <a:srgbClr val="004C69"/>
      </a:accent1>
      <a:accent2>
        <a:srgbClr val="9E0B0F"/>
      </a:accent2>
      <a:accent3>
        <a:srgbClr val="FFFFFF"/>
      </a:accent3>
      <a:accent4>
        <a:srgbClr val="367187"/>
      </a:accent4>
      <a:accent5>
        <a:srgbClr val="38C6F4"/>
      </a:accent5>
      <a:accent6>
        <a:srgbClr val="FBAB18"/>
      </a:accent6>
      <a:hlink>
        <a:srgbClr val="38C6F4"/>
      </a:hlink>
      <a:folHlink>
        <a:srgbClr val="81C569"/>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6A4D7"/>
        </a:solidFill>
        <a:ln>
          <a:noFill/>
        </a:ln>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Default Theme" id="{A3178FD6-045E-43BB-9FF9-79BDC55288A1}" vid="{B3635A64-254C-4D4D-B1C2-6197525273F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D64F994B0480E4EA0F01584F11416CF" ma:contentTypeVersion="8" ma:contentTypeDescription="Create a new document." ma:contentTypeScope="" ma:versionID="7381cd08ee6c2ffe89befd66b64a3999">
  <xsd:schema xmlns:xsd="http://www.w3.org/2001/XMLSchema" xmlns:xs="http://www.w3.org/2001/XMLSchema" xmlns:p="http://schemas.microsoft.com/office/2006/metadata/properties" xmlns:ns2="dab91150-83e4-4955-ae6a-5f526aa3d51c" targetNamespace="http://schemas.microsoft.com/office/2006/metadata/properties" ma:root="true" ma:fieldsID="6aba0d6423cb1d83b7617ebe8190a0f5" ns2:_="">
    <xsd:import namespace="dab91150-83e4-4955-ae6a-5f526aa3d51c"/>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SearchPropertie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ab91150-83e4-4955-ae6a-5f526aa3d51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SearchProperties" ma:index="14" nillable="true" ma:displayName="MediaServiceSearchProperties" ma:hidden="true" ma:internalName="MediaServiceSearchProperties" ma:readOnly="true">
      <xsd:simpleType>
        <xsd:restriction base="dms:Note"/>
      </xsd:simpleType>
    </xsd:element>
    <xsd:element name="MediaServiceObjectDetectorVersions" ma:index="15"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DCBC5CC9-6BE9-45D6-BC93-9C9E1B9E5BA1}"/>
</file>

<file path=customXml/itemProps2.xml><?xml version="1.0" encoding="utf-8"?>
<ds:datastoreItem xmlns:ds="http://schemas.openxmlformats.org/officeDocument/2006/customXml" ds:itemID="{0476FC08-D945-46DF-8CF1-BAF26CC9408C}"/>
</file>

<file path=customXml/itemProps3.xml><?xml version="1.0" encoding="utf-8"?>
<ds:datastoreItem xmlns:ds="http://schemas.openxmlformats.org/officeDocument/2006/customXml" ds:itemID="{161694F3-7CA1-4DC4-B45F-BE0332170FCE}"/>
</file>

<file path=docProps/app.xml><?xml version="1.0" encoding="utf-8"?>
<Properties xmlns="http://schemas.openxmlformats.org/officeDocument/2006/extended-properties" xmlns:vt="http://schemas.openxmlformats.org/officeDocument/2006/docPropsVTypes">
  <Template>Default Theme</Template>
  <TotalTime>15347</TotalTime>
  <Words>3619</Words>
  <Application>Microsoft Office PowerPoint</Application>
  <PresentationFormat>On-screen Show (16:9)</PresentationFormat>
  <Paragraphs>677</Paragraphs>
  <Slides>69</Slides>
  <Notes>69</Notes>
  <HiddenSlides>10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69</vt:i4>
      </vt:variant>
    </vt:vector>
  </HeadingPairs>
  <TitlesOfParts>
    <vt:vector size="77" baseType="lpstr">
      <vt:lpstr>ＭＳ Ｐゴシック</vt:lpstr>
      <vt:lpstr>Arial</vt:lpstr>
      <vt:lpstr>Calibri</vt:lpstr>
      <vt:lpstr>CiscoSans</vt:lpstr>
      <vt:lpstr>CiscoSans ExtraLight</vt:lpstr>
      <vt:lpstr>CiscoSans Thin</vt:lpstr>
      <vt:lpstr>Wingdings</vt:lpstr>
      <vt:lpstr>Default Theme</vt:lpstr>
      <vt:lpstr>Chapter 8: Printers</vt:lpstr>
      <vt:lpstr>Instructor Materials – Chapter 8 Planning Guide</vt:lpstr>
      <vt:lpstr>Chapter 8: Printers </vt:lpstr>
      <vt:lpstr>Check Your Understanding and What Do You Already Know? </vt:lpstr>
      <vt:lpstr>Chapter 8: Activities</vt:lpstr>
      <vt:lpstr>Chapter 8: Activities (Cont.)</vt:lpstr>
      <vt:lpstr>Chapter 8: Assessment</vt:lpstr>
      <vt:lpstr>Chapter 8: Best Practices</vt:lpstr>
      <vt:lpstr>Chapter 8: Best Practices (Cont.)</vt:lpstr>
      <vt:lpstr>Chapter 8: Best Practices (Cont.)</vt:lpstr>
      <vt:lpstr>Chapter 8: Additional Help</vt:lpstr>
      <vt:lpstr>Chapter 8: Printers</vt:lpstr>
      <vt:lpstr>Chapter 8 - Sections &amp; Objectives</vt:lpstr>
      <vt:lpstr>Chapter 8 - Sections &amp; Objectives (Cont.)</vt:lpstr>
      <vt:lpstr>Chapter 8 - Sections &amp; Objectives (Cont.)</vt:lpstr>
      <vt:lpstr>8.1 Common Printer Features</vt:lpstr>
      <vt:lpstr>Characteristics and Capabilities Characteristics of Printers</vt:lpstr>
      <vt:lpstr>Characteristics and Capabilities Printer Speed, Quality, and Color</vt:lpstr>
      <vt:lpstr>Characteristics and Capabilities Reliability and Total Cost of Ownership</vt:lpstr>
      <vt:lpstr>Characteristics and Capabilities Automatic Document Feeder</vt:lpstr>
      <vt:lpstr>8.2 Printer Type Comparison</vt:lpstr>
      <vt:lpstr>Inkjet Printers Inkjet Printer Characteristics</vt:lpstr>
      <vt:lpstr>Inkjet Printers Inkjet Printer Parts</vt:lpstr>
      <vt:lpstr>Laser Printers Laser Printer Characteristics</vt:lpstr>
      <vt:lpstr>Laser Printers Laser Printer Characteristics</vt:lpstr>
      <vt:lpstr>Laser Printing Process How Laser Printing Works</vt:lpstr>
      <vt:lpstr>Thermal Printers and Impact Printers Thermal Printer Characteristics</vt:lpstr>
      <vt:lpstr>Thermal Printers and Impact Printers Impact Printer Characteristics</vt:lpstr>
      <vt:lpstr>Virtual Printers Virtual Printer Characteristics</vt:lpstr>
      <vt:lpstr>Virtual Printers Cloud Printing</vt:lpstr>
      <vt:lpstr>3D Printers 3D Printer Characteristics</vt:lpstr>
      <vt:lpstr>3D Printers 3D Printer Parts</vt:lpstr>
      <vt:lpstr>8.3 Installing and Configuring Printers</vt:lpstr>
      <vt:lpstr>Installing and Updating a Printer Installing a Printer</vt:lpstr>
      <vt:lpstr>Installing and Updating a Printer Lab - Install a Printer</vt:lpstr>
      <vt:lpstr>Installing and Updating a Printer Test Printer Functions</vt:lpstr>
      <vt:lpstr>Configuring Options and Default Settings Common Configuration Settings</vt:lpstr>
      <vt:lpstr>Optimizing Printer Performance Software Optimization</vt:lpstr>
      <vt:lpstr>Optimizing Printer Performance Hardware Optimization</vt:lpstr>
      <vt:lpstr>8.4 Sharing Printers</vt:lpstr>
      <vt:lpstr>Operating System Settings for Sharing Printers Configuring Printer Sharing</vt:lpstr>
      <vt:lpstr>Operating System Settings for Sharing Printers Wireless Printer Connections</vt:lpstr>
      <vt:lpstr>Operating System Settings for Sharing Printers Lab – Share a Printer in Windows</vt:lpstr>
      <vt:lpstr>Print Servers Purposes of Print Servers</vt:lpstr>
      <vt:lpstr>Print Servers Software Print Servers</vt:lpstr>
      <vt:lpstr>Print Servers Hardware Print Servers</vt:lpstr>
      <vt:lpstr>Print Servers Dedicated Print Servers</vt:lpstr>
      <vt:lpstr>8.5 Maintaining and Troubleshooting Printers</vt:lpstr>
      <vt:lpstr>Printer Preventive Maintenance Vendor Guidelines</vt:lpstr>
      <vt:lpstr>Inkjet Printer Preventive Maintenance Video Demonstration – Inkjet Printer Preventive Maintenance</vt:lpstr>
      <vt:lpstr>Inkjet Printer Preventive Maintenance Lab – Perform Preventive Maintenance on an Inkjet Printer</vt:lpstr>
      <vt:lpstr>Laser Printer Preventive Maintenance Video Demonstration – Laser Printer Preventive Maintenance</vt:lpstr>
      <vt:lpstr>Laser Printer Preventive Maintenance Lab – Perform Preventive Maintenance on a Laser Printer</vt:lpstr>
      <vt:lpstr>Thermal Printer Preventive Maintenance Perform Preventive Maintenance on a Thermal Printer</vt:lpstr>
      <vt:lpstr>Impact Printer Preventive Maintenance Perform Preventive Maintenance on an Impact Printer</vt:lpstr>
      <vt:lpstr>3D Printer Preventive Maintenance Video Demonstration – 3D Printer Preventive Maintenance</vt:lpstr>
      <vt:lpstr>3D Printer Preventive Maintenance Video Demonstration – 3D Printer Printing a Component</vt:lpstr>
      <vt:lpstr>Troubleshooting Printing Issues The Six Steps of the Troubleshooting Process</vt:lpstr>
      <vt:lpstr>Troubleshooting Printing Issues Identify the Problem</vt:lpstr>
      <vt:lpstr>Troubleshooting Printing Issues Establish a Theory of Probable Cause</vt:lpstr>
      <vt:lpstr>Troubleshooting Printing Issues Test the Theory to Determine Cause</vt:lpstr>
      <vt:lpstr>Troubleshooting Printing Issues Establish a Plan of Action to Resolve the Problem and Implement the Solution</vt:lpstr>
      <vt:lpstr>Troubleshooting Printing Issues Verify Full System Functionality and, If Applicable, Implement Preventive Measures</vt:lpstr>
      <vt:lpstr>Troubleshooting Printing Issues Document Findings, Actions, and Outcomes</vt:lpstr>
      <vt:lpstr>Problems and Solutions Identify Printer Problems and Solutions</vt:lpstr>
      <vt:lpstr>Problems and Solutions  Common Problems and Solutions for Printers</vt:lpstr>
      <vt:lpstr>Problems and Solutions  Common Problems and Solutions for Printers (cont.)</vt:lpstr>
      <vt:lpstr>8.6 Chapter Summary</vt:lpstr>
      <vt:lpstr>Section 8.6 New Terms and Commands</vt:lpstr>
    </vt:vector>
  </TitlesOfParts>
  <Company>Cisco Systems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bvachon@cisco.com</dc:creator>
  <cp:lastModifiedBy>Sue Livingston -X (suliving - UNICON INC at Cisco)</cp:lastModifiedBy>
  <cp:revision>497</cp:revision>
  <dcterms:created xsi:type="dcterms:W3CDTF">2016-08-22T22:27:36Z</dcterms:created>
  <dcterms:modified xsi:type="dcterms:W3CDTF">2019-07-23T20:12:26Z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ffisync_ProviderInitializationData">
    <vt:lpwstr>https://cisco.jiveon.com</vt:lpwstr>
  </property>
  <property fmtid="{D5CDD505-2E9C-101B-9397-08002B2CF9AE}" pid="3" name="Offisync_UpdateToken">
    <vt:lpwstr>1</vt:lpwstr>
  </property>
  <property fmtid="{D5CDD505-2E9C-101B-9397-08002B2CF9AE}" pid="4" name="Offisync_ServerID">
    <vt:lpwstr>07841bbc-cd3c-4a76-827f-75a2226890f4</vt:lpwstr>
  </property>
  <property fmtid="{D5CDD505-2E9C-101B-9397-08002B2CF9AE}" pid="5" name="Offisync_UniqueId">
    <vt:lpwstr>1702406</vt:lpwstr>
  </property>
  <property fmtid="{D5CDD505-2E9C-101B-9397-08002B2CF9AE}" pid="6" name="Jive_VersionGuid">
    <vt:lpwstr>fd96a0b3-f68d-4727-8e4f-2128d37ed30a</vt:lpwstr>
  </property>
  <property fmtid="{D5CDD505-2E9C-101B-9397-08002B2CF9AE}" pid="7" name="Jive_LatestUserAccountName">
    <vt:lpwstr>alljohns</vt:lpwstr>
  </property>
  <property fmtid="{D5CDD505-2E9C-101B-9397-08002B2CF9AE}" pid="8" name="ArticulateGUID">
    <vt:lpwstr>13900725-8D77-46B9-90C4-52C01ECF7A75</vt:lpwstr>
  </property>
  <property fmtid="{D5CDD505-2E9C-101B-9397-08002B2CF9AE}" pid="9" name="ArticulatePath">
    <vt:lpwstr>ITE7_Chp8</vt:lpwstr>
  </property>
  <property fmtid="{D5CDD505-2E9C-101B-9397-08002B2CF9AE}" pid="10" name="ContentTypeId">
    <vt:lpwstr>0x0101002D64F994B0480E4EA0F01584F11416CF</vt:lpwstr>
  </property>
</Properties>
</file>